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7"/>
  </p:notesMasterIdLst>
  <p:handoutMasterIdLst>
    <p:handoutMasterId r:id="rId18"/>
  </p:handoutMasterIdLst>
  <p:sldIdLst>
    <p:sldId id="292" r:id="rId5"/>
    <p:sldId id="295" r:id="rId6"/>
    <p:sldId id="296" r:id="rId7"/>
    <p:sldId id="297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293" r:id="rId16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0EAE7"/>
    <a:srgbClr val="043D8F"/>
    <a:srgbClr val="FFCE3C"/>
    <a:srgbClr val="374D81"/>
    <a:srgbClr val="9CCEC7"/>
    <a:srgbClr val="76CAF3"/>
    <a:srgbClr val="1AE1F6"/>
    <a:srgbClr val="738AC3"/>
    <a:srgbClr val="B5C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Stile chiaro 1 - Color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39" autoAdjust="0"/>
  </p:normalViewPr>
  <p:slideViewPr>
    <p:cSldViewPr snapToGrid="0">
      <p:cViewPr varScale="1">
        <p:scale>
          <a:sx n="82" d="100"/>
          <a:sy n="82" d="100"/>
        </p:scale>
        <p:origin x="67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Colombia (N=162)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Normopeso (&lt;25)</c:v>
                </c:pt>
                <c:pt idx="1">
                  <c:v>Sovrappeso (25-30)</c:v>
                </c:pt>
                <c:pt idx="2">
                  <c:v>Obesità (≥ 30)</c:v>
                </c:pt>
              </c:strCache>
            </c:strRef>
          </c:cat>
          <c:val>
            <c:numRef>
              <c:f>Foglio1!$B$2:$B$4</c:f>
              <c:numCache>
                <c:formatCode>0.00%</c:formatCode>
                <c:ptCount val="3"/>
                <c:pt idx="0">
                  <c:v>0.22800000000000001</c:v>
                </c:pt>
                <c:pt idx="1">
                  <c:v>0.32700000000000001</c:v>
                </c:pt>
                <c:pt idx="2">
                  <c:v>0.44400000000000001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F7-4FD2-A229-54D08C19A396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Italia (N=342)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Foglio1!$A$2:$A$4</c:f>
              <c:strCache>
                <c:ptCount val="3"/>
                <c:pt idx="0">
                  <c:v>Normopeso (&lt;25)</c:v>
                </c:pt>
                <c:pt idx="1">
                  <c:v>Sovrappeso (25-30)</c:v>
                </c:pt>
                <c:pt idx="2">
                  <c:v>Obesità (≥ 30)</c:v>
                </c:pt>
              </c:strCache>
            </c:strRef>
          </c:cat>
          <c:val>
            <c:numRef>
              <c:f>Foglio1!$C$2:$C$4</c:f>
              <c:numCache>
                <c:formatCode>0.00%</c:formatCode>
                <c:ptCount val="3"/>
                <c:pt idx="0">
                  <c:v>0.55800000000000005</c:v>
                </c:pt>
                <c:pt idx="1">
                  <c:v>0.20499999999999999</c:v>
                </c:pt>
                <c:pt idx="2">
                  <c:v>0.23699999999999999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F7-4FD2-A229-54D08C19A39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59201232"/>
        <c:axId val="471025103"/>
      </c:barChart>
      <c:catAx>
        <c:axId val="95920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71025103"/>
        <c:crosses val="autoZero"/>
        <c:auto val="1"/>
        <c:lblAlgn val="ctr"/>
        <c:lblOffset val="100"/>
        <c:noMultiLvlLbl val="0"/>
      </c:catAx>
      <c:valAx>
        <c:axId val="4710251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/>
                  <a:t>Percentuale pazienti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5920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468146027201142"/>
          <c:y val="0.91063255892116224"/>
          <c:w val="0.65568758450648224"/>
          <c:h val="6.91057299693574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T1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COL &lt;25 ( N= 24)</c:v>
                </c:pt>
                <c:pt idx="1">
                  <c:v>COL 25-30 (N =35)</c:v>
                </c:pt>
                <c:pt idx="2">
                  <c:v>COL ≥ 30 (N = 48)</c:v>
                </c:pt>
                <c:pt idx="3">
                  <c:v>ITA &lt; 25 (N = 191)</c:v>
                </c:pt>
                <c:pt idx="4">
                  <c:v>ITA 25-30 (N = 70) </c:v>
                </c:pt>
                <c:pt idx="5">
                  <c:v>ITA ≥  30 (N = 81)</c:v>
                </c:pt>
              </c:strCache>
            </c:strRef>
          </c:cat>
          <c:val>
            <c:numRef>
              <c:f>Foglio1!$B$2:$B$7</c:f>
              <c:numCache>
                <c:formatCode>0.00%</c:formatCode>
                <c:ptCount val="6"/>
                <c:pt idx="0">
                  <c:v>0.54200000000000004</c:v>
                </c:pt>
                <c:pt idx="1">
                  <c:v>0.51400000000000001</c:v>
                </c:pt>
                <c:pt idx="2">
                  <c:v>0.41699999999999998</c:v>
                </c:pt>
                <c:pt idx="3">
                  <c:v>0.84299999999999997</c:v>
                </c:pt>
                <c:pt idx="4">
                  <c:v>0.64300000000000002</c:v>
                </c:pt>
                <c:pt idx="5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68-4922-80AF-64E12C05E0EF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COL &lt;25 ( N= 24)</c:v>
                </c:pt>
                <c:pt idx="1">
                  <c:v>COL 25-30 (N =35)</c:v>
                </c:pt>
                <c:pt idx="2">
                  <c:v>COL ≥ 30 (N = 48)</c:v>
                </c:pt>
                <c:pt idx="3">
                  <c:v>ITA &lt; 25 (N = 191)</c:v>
                </c:pt>
                <c:pt idx="4">
                  <c:v>ITA 25-30 (N = 70) </c:v>
                </c:pt>
                <c:pt idx="5">
                  <c:v>ITA ≥  30 (N = 81)</c:v>
                </c:pt>
              </c:strCache>
            </c:strRef>
          </c:cat>
          <c:val>
            <c:numRef>
              <c:f>Foglio1!$C$2:$C$7</c:f>
              <c:numCache>
                <c:formatCode>0.00%</c:formatCode>
                <c:ptCount val="6"/>
                <c:pt idx="0">
                  <c:v>0.42899999999999999</c:v>
                </c:pt>
                <c:pt idx="1">
                  <c:v>0.42899999999999999</c:v>
                </c:pt>
                <c:pt idx="2">
                  <c:v>0.52100000000000002</c:v>
                </c:pt>
                <c:pt idx="3">
                  <c:v>0.152</c:v>
                </c:pt>
                <c:pt idx="4">
                  <c:v>0.32900000000000001</c:v>
                </c:pt>
                <c:pt idx="5">
                  <c:v>0.39500000000000002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68-4922-80AF-64E12C05E0EF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T3-T4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COL &lt;25 ( N= 24)</c:v>
                </c:pt>
                <c:pt idx="1">
                  <c:v>COL 25-30 (N =35)</c:v>
                </c:pt>
                <c:pt idx="2">
                  <c:v>COL ≥ 30 (N = 48)</c:v>
                </c:pt>
                <c:pt idx="3">
                  <c:v>ITA &lt; 25 (N = 191)</c:v>
                </c:pt>
                <c:pt idx="4">
                  <c:v>ITA 25-30 (N = 70) </c:v>
                </c:pt>
                <c:pt idx="5">
                  <c:v>ITA ≥  30 (N = 81)</c:v>
                </c:pt>
              </c:strCache>
            </c:strRef>
          </c:cat>
          <c:val>
            <c:numRef>
              <c:f>Foglio1!$D$2:$D$7</c:f>
              <c:numCache>
                <c:formatCode>0.00%</c:formatCode>
                <c:ptCount val="6"/>
                <c:pt idx="0">
                  <c:v>0.16600000000000001</c:v>
                </c:pt>
                <c:pt idx="1">
                  <c:v>5.7000000000000002E-2</c:v>
                </c:pt>
                <c:pt idx="2">
                  <c:v>6.2E-2</c:v>
                </c:pt>
                <c:pt idx="3">
                  <c:v>5.0000000000000001E-3</c:v>
                </c:pt>
                <c:pt idx="4">
                  <c:v>2.8000000000000001E-2</c:v>
                </c:pt>
                <c:pt idx="5">
                  <c:v>2.5000000000000001E-2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68-4922-80AF-64E12C05E0E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245246367"/>
        <c:axId val="1215792911"/>
      </c:barChart>
      <c:catAx>
        <c:axId val="12452463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/>
                  <a:t>P</a:t>
                </a:r>
                <a:r>
                  <a:rPr lang="it-IT" baseline="0" dirty="0"/>
                  <a:t> </a:t>
                </a:r>
                <a:r>
                  <a:rPr lang="it-IT" dirty="0"/>
                  <a:t>&lt; 0,001</a:t>
                </a:r>
              </a:p>
            </c:rich>
          </c:tx>
          <c:layout>
            <c:manualLayout>
              <c:xMode val="edge"/>
              <c:yMode val="edge"/>
              <c:x val="0.46792929292929292"/>
              <c:y val="0.953734942450792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5792911"/>
        <c:crosses val="autoZero"/>
        <c:auto val="1"/>
        <c:lblAlgn val="ctr"/>
        <c:lblOffset val="100"/>
        <c:noMultiLvlLbl val="0"/>
      </c:catAx>
      <c:valAx>
        <c:axId val="121579291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452463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Luminal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COL &lt; 25 (N = 31)</c:v>
                </c:pt>
                <c:pt idx="1">
                  <c:v>COL 25 - 30 (N = 44)</c:v>
                </c:pt>
                <c:pt idx="2">
                  <c:v>COL ≥ 30 (N = 59) </c:v>
                </c:pt>
                <c:pt idx="3">
                  <c:v>ITA &lt; 25</c:v>
                </c:pt>
                <c:pt idx="4">
                  <c:v>ITA 25 - 30 (N = 70)</c:v>
                </c:pt>
                <c:pt idx="5">
                  <c:v>ITA ≥ 30 (N =81) </c:v>
                </c:pt>
              </c:strCache>
            </c:strRef>
          </c:cat>
          <c:val>
            <c:numRef>
              <c:f>Foglio1!$B$2:$B$7</c:f>
              <c:numCache>
                <c:formatCode>0.00%</c:formatCode>
                <c:ptCount val="6"/>
                <c:pt idx="0">
                  <c:v>0.35499999999999998</c:v>
                </c:pt>
                <c:pt idx="1">
                  <c:v>0.36399999999999999</c:v>
                </c:pt>
                <c:pt idx="2">
                  <c:v>0.441</c:v>
                </c:pt>
                <c:pt idx="3">
                  <c:v>0.63900000000000001</c:v>
                </c:pt>
                <c:pt idx="4">
                  <c:v>0.6</c:v>
                </c:pt>
                <c:pt idx="5">
                  <c:v>0.74099999999999999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93-41EA-BDBB-C82CBF5D5FEF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Luminal B HER 2-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COL &lt; 25 (N = 31)</c:v>
                </c:pt>
                <c:pt idx="1">
                  <c:v>COL 25 - 30 (N = 44)</c:v>
                </c:pt>
                <c:pt idx="2">
                  <c:v>COL ≥ 30 (N = 59) </c:v>
                </c:pt>
                <c:pt idx="3">
                  <c:v>ITA &lt; 25</c:v>
                </c:pt>
                <c:pt idx="4">
                  <c:v>ITA 25 - 30 (N = 70)</c:v>
                </c:pt>
                <c:pt idx="5">
                  <c:v>ITA ≥ 30 (N =81) </c:v>
                </c:pt>
              </c:strCache>
            </c:strRef>
          </c:cat>
          <c:val>
            <c:numRef>
              <c:f>Foglio1!$C$2:$C$7</c:f>
              <c:numCache>
                <c:formatCode>0.00%</c:formatCode>
                <c:ptCount val="6"/>
                <c:pt idx="0">
                  <c:v>0.25800000000000001</c:v>
                </c:pt>
                <c:pt idx="1">
                  <c:v>0.27300000000000002</c:v>
                </c:pt>
                <c:pt idx="2">
                  <c:v>0.153</c:v>
                </c:pt>
                <c:pt idx="3">
                  <c:v>0.19900000000000001</c:v>
                </c:pt>
                <c:pt idx="4">
                  <c:v>0.214</c:v>
                </c:pt>
                <c:pt idx="5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93-41EA-BDBB-C82CBF5D5FEF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Luminal B HER2+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COL &lt; 25 (N = 31)</c:v>
                </c:pt>
                <c:pt idx="1">
                  <c:v>COL 25 - 30 (N = 44)</c:v>
                </c:pt>
                <c:pt idx="2">
                  <c:v>COL ≥ 30 (N = 59) </c:v>
                </c:pt>
                <c:pt idx="3">
                  <c:v>ITA &lt; 25</c:v>
                </c:pt>
                <c:pt idx="4">
                  <c:v>ITA 25 - 30 (N = 70)</c:v>
                </c:pt>
                <c:pt idx="5">
                  <c:v>ITA ≥ 30 (N =81) </c:v>
                </c:pt>
              </c:strCache>
            </c:strRef>
          </c:cat>
          <c:val>
            <c:numRef>
              <c:f>Foglio1!$D$2:$D$7</c:f>
              <c:numCache>
                <c:formatCode>0%</c:formatCode>
                <c:ptCount val="6"/>
                <c:pt idx="0" formatCode="0.00%">
                  <c:v>0.129</c:v>
                </c:pt>
                <c:pt idx="1">
                  <c:v>4.3999999999999997E-2</c:v>
                </c:pt>
                <c:pt idx="2" formatCode="0.00%">
                  <c:v>0.13600000000000001</c:v>
                </c:pt>
                <c:pt idx="3" formatCode="0.00%">
                  <c:v>8.8999999999999996E-2</c:v>
                </c:pt>
                <c:pt idx="4" formatCode="0.00%">
                  <c:v>7.0999999999999994E-2</c:v>
                </c:pt>
                <c:pt idx="5">
                  <c:v>6.2E-2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93-41EA-BDBB-C82CBF5D5FEF}"/>
            </c:ext>
          </c:extLst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HER 2 puro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COL &lt; 25 (N = 31)</c:v>
                </c:pt>
                <c:pt idx="1">
                  <c:v>COL 25 - 30 (N = 44)</c:v>
                </c:pt>
                <c:pt idx="2">
                  <c:v>COL ≥ 30 (N = 59) </c:v>
                </c:pt>
                <c:pt idx="3">
                  <c:v>ITA &lt; 25</c:v>
                </c:pt>
                <c:pt idx="4">
                  <c:v>ITA 25 - 30 (N = 70)</c:v>
                </c:pt>
                <c:pt idx="5">
                  <c:v>ITA ≥ 30 (N =81) </c:v>
                </c:pt>
              </c:strCache>
            </c:strRef>
          </c:cat>
          <c:val>
            <c:numRef>
              <c:f>Foglio1!$E$2:$E$7</c:f>
              <c:numCache>
                <c:formatCode>0.00%</c:formatCode>
                <c:ptCount val="6"/>
                <c:pt idx="0" formatCode="0%">
                  <c:v>3.2000000000000001E-2</c:v>
                </c:pt>
                <c:pt idx="1">
                  <c:v>0.114</c:v>
                </c:pt>
                <c:pt idx="2" formatCode="0%">
                  <c:v>3.3000000000000002E-2</c:v>
                </c:pt>
                <c:pt idx="3" formatCode="0%">
                  <c:v>3.5999999999999997E-2</c:v>
                </c:pt>
                <c:pt idx="4">
                  <c:v>1.4999999999999999E-2</c:v>
                </c:pt>
                <c:pt idx="5" formatCode="0%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93-41EA-BDBB-C82CBF5D5FEF}"/>
            </c:ext>
          </c:extLst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Triplo Negativo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COL &lt; 25 (N = 31)</c:v>
                </c:pt>
                <c:pt idx="1">
                  <c:v>COL 25 - 30 (N = 44)</c:v>
                </c:pt>
                <c:pt idx="2">
                  <c:v>COL ≥ 30 (N = 59) </c:v>
                </c:pt>
                <c:pt idx="3">
                  <c:v>ITA &lt; 25</c:v>
                </c:pt>
                <c:pt idx="4">
                  <c:v>ITA 25 - 30 (N = 70)</c:v>
                </c:pt>
                <c:pt idx="5">
                  <c:v>ITA ≥ 30 (N =81) </c:v>
                </c:pt>
              </c:strCache>
            </c:strRef>
          </c:cat>
          <c:val>
            <c:numRef>
              <c:f>Foglio1!$F$2:$F$7</c:f>
              <c:numCache>
                <c:formatCode>0.00%</c:formatCode>
                <c:ptCount val="6"/>
                <c:pt idx="0">
                  <c:v>0.22600000000000001</c:v>
                </c:pt>
                <c:pt idx="1">
                  <c:v>0.20499999999999999</c:v>
                </c:pt>
                <c:pt idx="2">
                  <c:v>0.23699999999999999</c:v>
                </c:pt>
                <c:pt idx="3" formatCode="0%">
                  <c:v>3.6499999999999998E-2</c:v>
                </c:pt>
                <c:pt idx="4">
                  <c:v>0.1</c:v>
                </c:pt>
                <c:pt idx="5" formatCode="0%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93-41EA-BDBB-C82CBF5D5FE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214966911"/>
        <c:axId val="1215794575"/>
      </c:barChart>
      <c:catAx>
        <c:axId val="121496691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P &lt; 0,001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15794575"/>
        <c:crosses val="autoZero"/>
        <c:auto val="1"/>
        <c:lblAlgn val="ctr"/>
        <c:lblOffset val="100"/>
        <c:noMultiLvlLbl val="0"/>
      </c:catAx>
      <c:valAx>
        <c:axId val="1215794575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Percentuale (colonna)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0%" sourceLinked="1"/>
        <c:majorTickMark val="none"/>
        <c:minorTickMark val="none"/>
        <c:tickLblPos val="nextTo"/>
        <c:crossAx val="12149669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Veri Negativi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COL &lt; 25 (N=31)</c:v>
                </c:pt>
                <c:pt idx="1">
                  <c:v>COL 25-30 (N=44)</c:v>
                </c:pt>
                <c:pt idx="2">
                  <c:v>COL ≥ 30 (N=59)</c:v>
                </c:pt>
                <c:pt idx="3">
                  <c:v>ITA &lt;25 (N=191)</c:v>
                </c:pt>
                <c:pt idx="4">
                  <c:v>ITA 25-30 (N=70)</c:v>
                </c:pt>
                <c:pt idx="5">
                  <c:v>ITA ≥ 30 (N=81)</c:v>
                </c:pt>
              </c:strCache>
            </c:strRef>
          </c:cat>
          <c:val>
            <c:numRef>
              <c:f>Foglio1!$B$2:$B$7</c:f>
              <c:numCache>
                <c:formatCode>0.00%</c:formatCode>
                <c:ptCount val="6"/>
                <c:pt idx="0">
                  <c:v>0.74199999999999999</c:v>
                </c:pt>
                <c:pt idx="1">
                  <c:v>0.70499999999999996</c:v>
                </c:pt>
                <c:pt idx="2">
                  <c:v>0.78</c:v>
                </c:pt>
                <c:pt idx="3">
                  <c:v>0.78500000000000003</c:v>
                </c:pt>
                <c:pt idx="4">
                  <c:v>0.8</c:v>
                </c:pt>
                <c:pt idx="5">
                  <c:v>0.71599999999999997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26-4C0F-894E-F7ED146F23C1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Falsi Negativi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Foglio1!$A$2:$A$7</c:f>
              <c:strCache>
                <c:ptCount val="6"/>
                <c:pt idx="0">
                  <c:v>COL &lt; 25 (N=31)</c:v>
                </c:pt>
                <c:pt idx="1">
                  <c:v>COL 25-30 (N=44)</c:v>
                </c:pt>
                <c:pt idx="2">
                  <c:v>COL ≥ 30 (N=59)</c:v>
                </c:pt>
                <c:pt idx="3">
                  <c:v>ITA &lt;25 (N=191)</c:v>
                </c:pt>
                <c:pt idx="4">
                  <c:v>ITA 25-30 (N=70)</c:v>
                </c:pt>
                <c:pt idx="5">
                  <c:v>ITA ≥ 30 (N=81)</c:v>
                </c:pt>
              </c:strCache>
            </c:strRef>
          </c:cat>
          <c:val>
            <c:numRef>
              <c:f>Foglio1!$C$2:$C$7</c:f>
              <c:numCache>
                <c:formatCode>0.00%</c:formatCode>
                <c:ptCount val="6"/>
                <c:pt idx="0">
                  <c:v>0.25800000000000001</c:v>
                </c:pt>
                <c:pt idx="1">
                  <c:v>0.29499999999999998</c:v>
                </c:pt>
                <c:pt idx="2">
                  <c:v>0.22</c:v>
                </c:pt>
                <c:pt idx="3">
                  <c:v>0.215</c:v>
                </c:pt>
                <c:pt idx="4">
                  <c:v>0.2</c:v>
                </c:pt>
                <c:pt idx="5">
                  <c:v>0.28399999999999997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26-4C0F-894E-F7ED146F23C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19668336"/>
        <c:axId val="1229467920"/>
      </c:barChart>
      <c:catAx>
        <c:axId val="141966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29467920"/>
        <c:crosses val="autoZero"/>
        <c:auto val="1"/>
        <c:lblAlgn val="ctr"/>
        <c:lblOffset val="100"/>
        <c:noMultiLvlLbl val="0"/>
      </c:catAx>
      <c:valAx>
        <c:axId val="122946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dirty="0"/>
                  <a:t>Percentuale</a:t>
                </a:r>
                <a:r>
                  <a:rPr lang="it-IT" baseline="0" dirty="0"/>
                  <a:t> (eco-negativi)</a:t>
                </a:r>
                <a:endParaRPr lang="it-I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1966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558915930963172"/>
          <c:y val="0.94425609952276257"/>
          <c:w val="0.23134693390598901"/>
          <c:h val="5.57439004772373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#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cycle">
      <a:schemeClr val="accent2">
        <a:alpha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2">
        <a:tint val="75000"/>
      </a:schemeClr>
      <a:schemeClr val="accent2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>
        <a:alpha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2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>
        <a:alpha val="3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B0525B-0ECE-40C6-B388-4BC147D08C21}" type="doc">
      <dgm:prSet loTypeId="urn:microsoft.com/office/officeart/2005/8/layout/lProcess2" loCatId="list" qsTypeId="urn:microsoft.com/office/officeart/2005/8/quickstyle/simple1#1" qsCatId="simple" csTypeId="urn:microsoft.com/office/officeart/2005/8/colors/accent3_1#1" csCatId="accent3" phldr="1"/>
      <dgm:spPr/>
      <dgm:t>
        <a:bodyPr/>
        <a:lstStyle/>
        <a:p>
          <a:endParaRPr lang="it-IT"/>
        </a:p>
      </dgm:t>
    </dgm:pt>
    <dgm:pt modelId="{D2625098-4FF0-4723-AE0E-71A446FD0104}">
      <dgm:prSet phldrT="[Testo]" custT="1"/>
      <dgm:spPr/>
      <dgm:t>
        <a:bodyPr/>
        <a:lstStyle/>
        <a:p>
          <a:endParaRPr lang="it-IT" sz="4000" dirty="0"/>
        </a:p>
      </dgm:t>
    </dgm:pt>
    <dgm:pt modelId="{64597969-D510-4481-B77A-0E65B02DC281}" type="parTrans" cxnId="{C24DB696-6D30-4A9D-B9B2-2DE0EDFE9CDE}">
      <dgm:prSet/>
      <dgm:spPr/>
      <dgm:t>
        <a:bodyPr/>
        <a:lstStyle/>
        <a:p>
          <a:endParaRPr lang="it-IT"/>
        </a:p>
      </dgm:t>
    </dgm:pt>
    <dgm:pt modelId="{48D78829-0308-4DA7-B594-9150E416EF9D}" type="sibTrans" cxnId="{C24DB696-6D30-4A9D-B9B2-2DE0EDFE9CDE}">
      <dgm:prSet/>
      <dgm:spPr/>
      <dgm:t>
        <a:bodyPr/>
        <a:lstStyle/>
        <a:p>
          <a:endParaRPr lang="it-IT"/>
        </a:p>
      </dgm:t>
    </dgm:pt>
    <dgm:pt modelId="{C45DBB05-7530-4F0F-ACD5-233DF86F5DEE}">
      <dgm:prSet phldrT="[Testo]" custT="1"/>
      <dgm:spPr/>
      <dgm:t>
        <a:bodyPr/>
        <a:lstStyle/>
        <a:p>
          <a:r>
            <a:rPr lang="it-IT" sz="2000" b="1" dirty="0"/>
            <a:t>2,3 mln                          </a:t>
          </a:r>
          <a:r>
            <a:rPr lang="it-IT" sz="1200" dirty="0"/>
            <a:t>Nuovi casi annui</a:t>
          </a:r>
        </a:p>
      </dgm:t>
    </dgm:pt>
    <dgm:pt modelId="{823FCE27-77CC-425F-B093-B3F1D0CCC49D}" type="parTrans" cxnId="{9E105718-CF9B-44BF-B2BB-04F962FF833C}">
      <dgm:prSet/>
      <dgm:spPr/>
      <dgm:t>
        <a:bodyPr/>
        <a:lstStyle/>
        <a:p>
          <a:endParaRPr lang="it-IT"/>
        </a:p>
      </dgm:t>
    </dgm:pt>
    <dgm:pt modelId="{E6244177-5718-4B55-958E-92EA8A2533B5}" type="sibTrans" cxnId="{9E105718-CF9B-44BF-B2BB-04F962FF833C}">
      <dgm:prSet/>
      <dgm:spPr/>
      <dgm:t>
        <a:bodyPr/>
        <a:lstStyle/>
        <a:p>
          <a:endParaRPr lang="it-IT"/>
        </a:p>
      </dgm:t>
    </dgm:pt>
    <dgm:pt modelId="{AD7BEB7C-6B42-487E-91DF-D32A1F16D280}">
      <dgm:prSet phldrT="[Testo]" custT="1"/>
      <dgm:spPr/>
      <dgm:t>
        <a:bodyPr/>
        <a:lstStyle/>
        <a:p>
          <a:r>
            <a:rPr lang="it-IT" sz="2000" b="1" dirty="0"/>
            <a:t>764 000                       </a:t>
          </a:r>
          <a:r>
            <a:rPr lang="it-IT" sz="1200" dirty="0"/>
            <a:t>decessi annui</a:t>
          </a:r>
        </a:p>
      </dgm:t>
    </dgm:pt>
    <dgm:pt modelId="{B5432B1F-7B45-4587-BA65-9F9547D70B66}" type="parTrans" cxnId="{4DB4D76D-B2EB-4428-BF29-186A512622D3}">
      <dgm:prSet/>
      <dgm:spPr/>
      <dgm:t>
        <a:bodyPr/>
        <a:lstStyle/>
        <a:p>
          <a:endParaRPr lang="it-IT"/>
        </a:p>
      </dgm:t>
    </dgm:pt>
    <dgm:pt modelId="{AFFCEB43-3A8A-46E9-931D-B1A1D54B987A}" type="sibTrans" cxnId="{4DB4D76D-B2EB-4428-BF29-186A512622D3}">
      <dgm:prSet/>
      <dgm:spPr/>
      <dgm:t>
        <a:bodyPr/>
        <a:lstStyle/>
        <a:p>
          <a:endParaRPr lang="it-IT"/>
        </a:p>
      </dgm:t>
    </dgm:pt>
    <dgm:pt modelId="{C4776811-559D-415B-A347-5C08AA14679F}">
      <dgm:prSet phldrT="[Testo]" custT="1"/>
      <dgm:spPr/>
      <dgm:t>
        <a:bodyPr/>
        <a:lstStyle/>
        <a:p>
          <a:endParaRPr lang="it-IT" sz="4000" dirty="0"/>
        </a:p>
      </dgm:t>
    </dgm:pt>
    <dgm:pt modelId="{EE1987B6-3F5D-43C1-A97D-767CB43F0ED2}" type="parTrans" cxnId="{55EE8F6C-B0E4-403E-BB4E-D95224B509D6}">
      <dgm:prSet/>
      <dgm:spPr/>
      <dgm:t>
        <a:bodyPr/>
        <a:lstStyle/>
        <a:p>
          <a:endParaRPr lang="it-IT"/>
        </a:p>
      </dgm:t>
    </dgm:pt>
    <dgm:pt modelId="{0FE72940-B6B2-4979-9E0C-3320D1E8C3F8}" type="sibTrans" cxnId="{55EE8F6C-B0E4-403E-BB4E-D95224B509D6}">
      <dgm:prSet/>
      <dgm:spPr/>
      <dgm:t>
        <a:bodyPr/>
        <a:lstStyle/>
        <a:p>
          <a:endParaRPr lang="it-IT"/>
        </a:p>
      </dgm:t>
    </dgm:pt>
    <dgm:pt modelId="{4C1B1C0F-8902-42C6-8CFE-80CFFB238488}">
      <dgm:prSet phldrT="[Testo]" custT="1"/>
      <dgm:spPr/>
      <dgm:t>
        <a:bodyPr/>
        <a:lstStyle/>
        <a:p>
          <a:r>
            <a:rPr lang="it-IT" sz="2000" b="1" dirty="0"/>
            <a:t>57 480                                                          </a:t>
          </a:r>
          <a:r>
            <a:rPr lang="it-IT" sz="1200" dirty="0"/>
            <a:t>nuovi casi annui</a:t>
          </a:r>
        </a:p>
      </dgm:t>
    </dgm:pt>
    <dgm:pt modelId="{1B8379CB-2DCB-4B7C-97E5-C937EBD541ED}" type="parTrans" cxnId="{15CD5F25-A647-49A0-8C28-3507DA9CEEDD}">
      <dgm:prSet/>
      <dgm:spPr/>
      <dgm:t>
        <a:bodyPr/>
        <a:lstStyle/>
        <a:p>
          <a:endParaRPr lang="it-IT"/>
        </a:p>
      </dgm:t>
    </dgm:pt>
    <dgm:pt modelId="{8832688A-6FF9-4FF1-B865-3807036F5E39}" type="sibTrans" cxnId="{15CD5F25-A647-49A0-8C28-3507DA9CEEDD}">
      <dgm:prSet/>
      <dgm:spPr/>
      <dgm:t>
        <a:bodyPr/>
        <a:lstStyle/>
        <a:p>
          <a:endParaRPr lang="it-IT"/>
        </a:p>
      </dgm:t>
    </dgm:pt>
    <dgm:pt modelId="{8469FD05-1CEC-4DAC-95A4-51EE1A068105}">
      <dgm:prSet phldrT="[Testo]" custT="1"/>
      <dgm:spPr/>
      <dgm:t>
        <a:bodyPr/>
        <a:lstStyle/>
        <a:p>
          <a:r>
            <a:rPr lang="it-IT" sz="2000" b="1" dirty="0"/>
            <a:t>87 / 100 000                                              </a:t>
          </a:r>
          <a:r>
            <a:rPr lang="it-IT" sz="1200" dirty="0"/>
            <a:t>tasso di incidenza (donne)</a:t>
          </a:r>
        </a:p>
      </dgm:t>
    </dgm:pt>
    <dgm:pt modelId="{49275F7A-97BF-4562-8C69-5CD9E2A53A2B}" type="parTrans" cxnId="{2E0A2A9F-CD15-41C3-A413-4A206DBE5B94}">
      <dgm:prSet/>
      <dgm:spPr/>
      <dgm:t>
        <a:bodyPr/>
        <a:lstStyle/>
        <a:p>
          <a:endParaRPr lang="it-IT"/>
        </a:p>
      </dgm:t>
    </dgm:pt>
    <dgm:pt modelId="{2E62FA57-DD73-42CF-B6D5-FCC630C3C1E6}" type="sibTrans" cxnId="{2E0A2A9F-CD15-41C3-A413-4A206DBE5B94}">
      <dgm:prSet/>
      <dgm:spPr/>
      <dgm:t>
        <a:bodyPr/>
        <a:lstStyle/>
        <a:p>
          <a:endParaRPr lang="it-IT"/>
        </a:p>
      </dgm:t>
    </dgm:pt>
    <dgm:pt modelId="{2B339E76-DE4F-43C7-967E-0DA42A9BBCD0}">
      <dgm:prSet phldrT="[Testo]" custT="1"/>
      <dgm:spPr/>
      <dgm:t>
        <a:bodyPr/>
        <a:lstStyle/>
        <a:p>
          <a:endParaRPr lang="it-IT" sz="4000" dirty="0"/>
        </a:p>
      </dgm:t>
    </dgm:pt>
    <dgm:pt modelId="{CE0014B0-097C-4210-9B0D-4229B779AE2D}" type="parTrans" cxnId="{A1DAE2CD-1BAC-416D-A2A0-E3EB700E1164}">
      <dgm:prSet/>
      <dgm:spPr/>
      <dgm:t>
        <a:bodyPr/>
        <a:lstStyle/>
        <a:p>
          <a:endParaRPr lang="it-IT"/>
        </a:p>
      </dgm:t>
    </dgm:pt>
    <dgm:pt modelId="{D7397B96-6582-4942-8238-A6EEC85DE4B9}" type="sibTrans" cxnId="{A1DAE2CD-1BAC-416D-A2A0-E3EB700E1164}">
      <dgm:prSet/>
      <dgm:spPr/>
      <dgm:t>
        <a:bodyPr/>
        <a:lstStyle/>
        <a:p>
          <a:endParaRPr lang="it-IT"/>
        </a:p>
      </dgm:t>
    </dgm:pt>
    <dgm:pt modelId="{0F98C6BD-00D7-410D-9D0E-899F06D6DD1C}">
      <dgm:prSet phldrT="[Testo]" custT="1"/>
      <dgm:spPr/>
      <dgm:t>
        <a:bodyPr/>
        <a:lstStyle/>
        <a:p>
          <a:r>
            <a:rPr lang="it-IT" sz="2000" b="1" dirty="0"/>
            <a:t>17 018 </a:t>
          </a:r>
          <a:r>
            <a:rPr lang="it-IT" sz="2000" dirty="0"/>
            <a:t>                                    </a:t>
          </a:r>
          <a:r>
            <a:rPr lang="it-IT" sz="1200" dirty="0"/>
            <a:t>nuovi casi annui</a:t>
          </a:r>
        </a:p>
      </dgm:t>
    </dgm:pt>
    <dgm:pt modelId="{D04CD6D7-670E-44FA-8E63-42A583DE5161}" type="parTrans" cxnId="{2AF1029A-4F60-4B48-9498-4C2AAB6FAF81}">
      <dgm:prSet/>
      <dgm:spPr/>
      <dgm:t>
        <a:bodyPr/>
        <a:lstStyle/>
        <a:p>
          <a:endParaRPr lang="it-IT"/>
        </a:p>
      </dgm:t>
    </dgm:pt>
    <dgm:pt modelId="{9871F832-9872-4635-9177-C518508BFD3A}" type="sibTrans" cxnId="{2AF1029A-4F60-4B48-9498-4C2AAB6FAF81}">
      <dgm:prSet/>
      <dgm:spPr/>
      <dgm:t>
        <a:bodyPr/>
        <a:lstStyle/>
        <a:p>
          <a:endParaRPr lang="it-IT"/>
        </a:p>
      </dgm:t>
    </dgm:pt>
    <dgm:pt modelId="{75658BD3-2B32-494F-935D-163D1A6D288F}">
      <dgm:prSet phldrT="[Testo]" custT="1"/>
      <dgm:spPr/>
      <dgm:t>
        <a:bodyPr/>
        <a:lstStyle/>
        <a:p>
          <a:r>
            <a:rPr lang="it-IT" sz="2000" b="1" dirty="0"/>
            <a:t>54%</a:t>
          </a:r>
          <a:r>
            <a:rPr lang="it-IT" sz="2000" dirty="0"/>
            <a:t>                                                    </a:t>
          </a:r>
          <a:r>
            <a:rPr lang="it-IT" sz="1200" dirty="0"/>
            <a:t>diagnosi in stadi I-II (33% in stadio III+)</a:t>
          </a:r>
        </a:p>
      </dgm:t>
    </dgm:pt>
    <dgm:pt modelId="{D2AA0D04-45BE-4AEC-8636-489915F9E43C}" type="parTrans" cxnId="{84139E31-4342-4988-A6D5-65E040D8AFFB}">
      <dgm:prSet/>
      <dgm:spPr/>
      <dgm:t>
        <a:bodyPr/>
        <a:lstStyle/>
        <a:p>
          <a:endParaRPr lang="it-IT"/>
        </a:p>
      </dgm:t>
    </dgm:pt>
    <dgm:pt modelId="{BFB0B83A-1D58-4611-9305-216250613102}" type="sibTrans" cxnId="{84139E31-4342-4988-A6D5-65E040D8AFFB}">
      <dgm:prSet/>
      <dgm:spPr/>
      <dgm:t>
        <a:bodyPr/>
        <a:lstStyle/>
        <a:p>
          <a:endParaRPr lang="it-IT"/>
        </a:p>
      </dgm:t>
    </dgm:pt>
    <dgm:pt modelId="{D0D9A8AC-202B-4741-8B7E-D622344404C1}">
      <dgm:prSet phldrT="[Testo]" custT="1"/>
      <dgm:spPr/>
      <dgm:t>
        <a:bodyPr/>
        <a:lstStyle/>
        <a:p>
          <a:r>
            <a:rPr lang="it-IT" sz="2000" b="1" dirty="0"/>
            <a:t>1° </a:t>
          </a:r>
          <a:r>
            <a:rPr lang="it-IT" sz="2000" dirty="0"/>
            <a:t>                                                 </a:t>
          </a:r>
          <a:r>
            <a:rPr lang="it-IT" sz="1200" dirty="0"/>
            <a:t>neoplasia femminile a livello globale</a:t>
          </a:r>
        </a:p>
      </dgm:t>
    </dgm:pt>
    <dgm:pt modelId="{6190DE58-4A67-42F7-8033-9A39CB84DFB5}" type="parTrans" cxnId="{733D16FE-2518-4EAF-96A2-8C150EC6EFC5}">
      <dgm:prSet/>
      <dgm:spPr/>
      <dgm:t>
        <a:bodyPr/>
        <a:lstStyle/>
        <a:p>
          <a:endParaRPr lang="it-IT"/>
        </a:p>
      </dgm:t>
    </dgm:pt>
    <dgm:pt modelId="{9AE8F4C7-5075-44D2-8A4A-198DFC8B7EAE}" type="sibTrans" cxnId="{733D16FE-2518-4EAF-96A2-8C150EC6EFC5}">
      <dgm:prSet/>
      <dgm:spPr/>
      <dgm:t>
        <a:bodyPr/>
        <a:lstStyle/>
        <a:p>
          <a:endParaRPr lang="it-IT"/>
        </a:p>
      </dgm:t>
    </dgm:pt>
    <dgm:pt modelId="{37D235D8-F1C8-4DD6-902C-3F56D9B681FA}">
      <dgm:prSet phldrT="[Testo]" custT="1"/>
      <dgm:spPr/>
      <dgm:t>
        <a:bodyPr/>
        <a:lstStyle/>
        <a:p>
          <a:r>
            <a:rPr lang="it-IT" sz="2000" b="1" dirty="0"/>
            <a:t>1 su 8                                                    </a:t>
          </a:r>
          <a:r>
            <a:rPr lang="it-IT" sz="1200" dirty="0"/>
            <a:t>rischio nel corso della vita</a:t>
          </a:r>
        </a:p>
      </dgm:t>
    </dgm:pt>
    <dgm:pt modelId="{EAEC8382-98CA-4C45-9984-0FBF7502DD07}" type="parTrans" cxnId="{5F4CBDC3-5B88-42D6-A069-08C94563986B}">
      <dgm:prSet/>
      <dgm:spPr/>
      <dgm:t>
        <a:bodyPr/>
        <a:lstStyle/>
        <a:p>
          <a:endParaRPr lang="it-IT"/>
        </a:p>
      </dgm:t>
    </dgm:pt>
    <dgm:pt modelId="{142AA174-3721-4419-9D50-F8CA06F5D1AC}" type="sibTrans" cxnId="{5F4CBDC3-5B88-42D6-A069-08C94563986B}">
      <dgm:prSet/>
      <dgm:spPr/>
      <dgm:t>
        <a:bodyPr/>
        <a:lstStyle/>
        <a:p>
          <a:endParaRPr lang="it-IT"/>
        </a:p>
      </dgm:t>
    </dgm:pt>
    <dgm:pt modelId="{D4943796-35E4-4C60-B7AD-33E573A8E6EC}">
      <dgm:prSet phldrT="[Testo]" custT="1"/>
      <dgm:spPr/>
      <dgm:t>
        <a:bodyPr/>
        <a:lstStyle/>
        <a:p>
          <a:r>
            <a:rPr lang="it-IT" sz="2000" b="1" dirty="0"/>
            <a:t>86% </a:t>
          </a:r>
          <a:r>
            <a:rPr lang="it-IT" sz="2000" dirty="0"/>
            <a:t>                                           </a:t>
          </a:r>
          <a:r>
            <a:rPr lang="it-IT" sz="1200" dirty="0"/>
            <a:t>sopravvivenza a 5 anni</a:t>
          </a:r>
        </a:p>
      </dgm:t>
    </dgm:pt>
    <dgm:pt modelId="{22B67C0E-8A89-43F1-8048-D015CB875905}" type="parTrans" cxnId="{CB709E98-0254-48F1-AC60-95A5799E8865}">
      <dgm:prSet/>
      <dgm:spPr/>
      <dgm:t>
        <a:bodyPr/>
        <a:lstStyle/>
        <a:p>
          <a:endParaRPr lang="it-IT"/>
        </a:p>
      </dgm:t>
    </dgm:pt>
    <dgm:pt modelId="{E29B6F0C-4621-4E7D-A1A0-48F40C643E3B}" type="sibTrans" cxnId="{CB709E98-0254-48F1-AC60-95A5799E8865}">
      <dgm:prSet/>
      <dgm:spPr/>
      <dgm:t>
        <a:bodyPr/>
        <a:lstStyle/>
        <a:p>
          <a:endParaRPr lang="it-IT"/>
        </a:p>
      </dgm:t>
    </dgm:pt>
    <dgm:pt modelId="{46494BC2-9A20-4D59-A61A-52726108028D}">
      <dgm:prSet phldrT="[Testo]" custT="1"/>
      <dgm:spPr/>
      <dgm:t>
        <a:bodyPr/>
        <a:lstStyle/>
        <a:p>
          <a:r>
            <a:rPr lang="it-IT" sz="2000" b="1" dirty="0"/>
            <a:t>50%</a:t>
          </a:r>
          <a:r>
            <a:rPr lang="it-IT" sz="1200" dirty="0"/>
            <a:t>                                                  diagnosi in stadio I (15% in stadio III+)</a:t>
          </a:r>
        </a:p>
      </dgm:t>
    </dgm:pt>
    <dgm:pt modelId="{210D1166-B7A1-4B5D-AC6A-6162B051D8D9}" type="parTrans" cxnId="{B02A8909-4481-4AEE-B033-BD361C44F8B0}">
      <dgm:prSet/>
      <dgm:spPr/>
      <dgm:t>
        <a:bodyPr/>
        <a:lstStyle/>
        <a:p>
          <a:endParaRPr lang="it-IT"/>
        </a:p>
      </dgm:t>
    </dgm:pt>
    <dgm:pt modelId="{0BD2DD40-F776-448A-A985-86F72A173C5B}" type="sibTrans" cxnId="{B02A8909-4481-4AEE-B033-BD361C44F8B0}">
      <dgm:prSet/>
      <dgm:spPr/>
      <dgm:t>
        <a:bodyPr/>
        <a:lstStyle/>
        <a:p>
          <a:endParaRPr lang="it-IT"/>
        </a:p>
      </dgm:t>
    </dgm:pt>
    <dgm:pt modelId="{B26682EE-43BA-4967-B018-A438F58B1AE6}">
      <dgm:prSet phldrT="[Testo]" custT="1"/>
      <dgm:spPr/>
      <dgm:t>
        <a:bodyPr/>
        <a:lstStyle/>
        <a:p>
          <a:r>
            <a:rPr lang="it-IT" sz="2000" b="1" dirty="0"/>
            <a:t>44 / 100 000 </a:t>
          </a:r>
          <a:r>
            <a:rPr lang="it-IT" sz="2000" dirty="0"/>
            <a:t>                                  </a:t>
          </a:r>
          <a:r>
            <a:rPr lang="it-IT" sz="1200" dirty="0"/>
            <a:t>tasso di incidenza (donne)</a:t>
          </a:r>
        </a:p>
      </dgm:t>
    </dgm:pt>
    <dgm:pt modelId="{CAA7033C-ACE4-45B6-8DA7-AA19966E09D6}" type="parTrans" cxnId="{79E64ECC-70FF-4837-8A44-B519BC2AB3EE}">
      <dgm:prSet/>
      <dgm:spPr/>
      <dgm:t>
        <a:bodyPr/>
        <a:lstStyle/>
        <a:p>
          <a:endParaRPr lang="it-IT"/>
        </a:p>
      </dgm:t>
    </dgm:pt>
    <dgm:pt modelId="{74CE8BC4-56A2-48C5-A78A-93C65F21533F}" type="sibTrans" cxnId="{79E64ECC-70FF-4837-8A44-B519BC2AB3EE}">
      <dgm:prSet/>
      <dgm:spPr/>
      <dgm:t>
        <a:bodyPr/>
        <a:lstStyle/>
        <a:p>
          <a:endParaRPr lang="it-IT"/>
        </a:p>
      </dgm:t>
    </dgm:pt>
    <dgm:pt modelId="{1B0CC100-FA4F-4E45-9901-037647BED4DB}">
      <dgm:prSet phldrT="[Testo]" custT="1"/>
      <dgm:spPr/>
      <dgm:t>
        <a:bodyPr/>
        <a:lstStyle/>
        <a:p>
          <a:r>
            <a:rPr lang="it-IT" sz="2000" b="1" dirty="0"/>
            <a:t>72,5%</a:t>
          </a:r>
          <a:r>
            <a:rPr lang="it-IT" sz="2000" dirty="0"/>
            <a:t>                                 </a:t>
          </a:r>
          <a:r>
            <a:rPr lang="it-IT" sz="1200" dirty="0"/>
            <a:t>sopravvivenza a 5 anni</a:t>
          </a:r>
        </a:p>
      </dgm:t>
    </dgm:pt>
    <dgm:pt modelId="{29035B85-5B42-4A0D-93F9-4637C83C56E4}" type="parTrans" cxnId="{710764B1-A16A-4BE9-9F39-DB89026EBB8F}">
      <dgm:prSet/>
      <dgm:spPr/>
      <dgm:t>
        <a:bodyPr/>
        <a:lstStyle/>
        <a:p>
          <a:endParaRPr lang="it-IT"/>
        </a:p>
      </dgm:t>
    </dgm:pt>
    <dgm:pt modelId="{845D4B53-AF43-482E-958D-2316845886D7}" type="sibTrans" cxnId="{710764B1-A16A-4BE9-9F39-DB89026EBB8F}">
      <dgm:prSet/>
      <dgm:spPr/>
      <dgm:t>
        <a:bodyPr/>
        <a:lstStyle/>
        <a:p>
          <a:endParaRPr lang="it-IT"/>
        </a:p>
      </dgm:t>
    </dgm:pt>
    <dgm:pt modelId="{1AB77D00-FEA3-4DB7-AF43-2F4726F1A966}" type="pres">
      <dgm:prSet presAssocID="{50B0525B-0ECE-40C6-B388-4BC147D08C21}" presName="theList" presStyleCnt="0">
        <dgm:presLayoutVars>
          <dgm:dir/>
          <dgm:animLvl val="lvl"/>
          <dgm:resizeHandles val="exact"/>
        </dgm:presLayoutVars>
      </dgm:prSet>
      <dgm:spPr/>
    </dgm:pt>
    <dgm:pt modelId="{3218C9A2-06E0-4AFE-9F8A-40AD070F6BDB}" type="pres">
      <dgm:prSet presAssocID="{D2625098-4FF0-4723-AE0E-71A446FD0104}" presName="compNode" presStyleCnt="0"/>
      <dgm:spPr/>
    </dgm:pt>
    <dgm:pt modelId="{F548BFA0-9A8E-4500-8A2C-B54E19C08BA9}" type="pres">
      <dgm:prSet presAssocID="{D2625098-4FF0-4723-AE0E-71A446FD0104}" presName="aNode" presStyleLbl="bgShp" presStyleIdx="0" presStyleCnt="3" custLinFactNeighborX="-2889" custLinFactNeighborY="-27461"/>
      <dgm:spPr/>
    </dgm:pt>
    <dgm:pt modelId="{80D1E3D4-2A62-4A72-B336-3DD12F18F8AB}" type="pres">
      <dgm:prSet presAssocID="{D2625098-4FF0-4723-AE0E-71A446FD0104}" presName="textNode" presStyleLbl="bgShp" presStyleIdx="0" presStyleCnt="3"/>
      <dgm:spPr/>
    </dgm:pt>
    <dgm:pt modelId="{EA01444B-E3C3-4F1F-B7D9-3F8E9B66AFE8}" type="pres">
      <dgm:prSet presAssocID="{D2625098-4FF0-4723-AE0E-71A446FD0104}" presName="compChildNode" presStyleCnt="0"/>
      <dgm:spPr/>
    </dgm:pt>
    <dgm:pt modelId="{DA104F68-D340-478F-A392-A40EFE7EA747}" type="pres">
      <dgm:prSet presAssocID="{D2625098-4FF0-4723-AE0E-71A446FD0104}" presName="theInnerList" presStyleCnt="0"/>
      <dgm:spPr/>
    </dgm:pt>
    <dgm:pt modelId="{0723F5C3-AD64-4B58-94DB-E521ACF7D13F}" type="pres">
      <dgm:prSet presAssocID="{C45DBB05-7530-4F0F-ACD5-233DF86F5DEE}" presName="childNode" presStyleLbl="node1" presStyleIdx="0" presStyleCnt="12" custLinFactY="98953" custLinFactNeighborY="100000">
        <dgm:presLayoutVars>
          <dgm:bulletEnabled val="1"/>
        </dgm:presLayoutVars>
      </dgm:prSet>
      <dgm:spPr/>
    </dgm:pt>
    <dgm:pt modelId="{B7690DB6-428C-429C-9C31-CBC00E77CB30}" type="pres">
      <dgm:prSet presAssocID="{C45DBB05-7530-4F0F-ACD5-233DF86F5DEE}" presName="aSpace2" presStyleCnt="0"/>
      <dgm:spPr/>
    </dgm:pt>
    <dgm:pt modelId="{95A156B1-F7BB-44A2-9F4C-138F9B0125F6}" type="pres">
      <dgm:prSet presAssocID="{AD7BEB7C-6B42-487E-91DF-D32A1F16D280}" presName="childNode" presStyleLbl="node1" presStyleIdx="1" presStyleCnt="12" custLinFactY="192714" custLinFactNeighborX="0" custLinFactNeighborY="200000">
        <dgm:presLayoutVars>
          <dgm:bulletEnabled val="1"/>
        </dgm:presLayoutVars>
      </dgm:prSet>
      <dgm:spPr/>
    </dgm:pt>
    <dgm:pt modelId="{A369F651-0BC8-40EA-99E4-45F9F2E6D5EC}" type="pres">
      <dgm:prSet presAssocID="{AD7BEB7C-6B42-487E-91DF-D32A1F16D280}" presName="aSpace2" presStyleCnt="0"/>
      <dgm:spPr/>
    </dgm:pt>
    <dgm:pt modelId="{62F071C9-3F65-4FB4-A874-EFFA20F593EF}" type="pres">
      <dgm:prSet presAssocID="{37D235D8-F1C8-4DD6-902C-3F56D9B681FA}" presName="childNode" presStyleLbl="node1" presStyleIdx="2" presStyleCnt="12" custLinFactNeighborY="-40174">
        <dgm:presLayoutVars>
          <dgm:bulletEnabled val="1"/>
        </dgm:presLayoutVars>
      </dgm:prSet>
      <dgm:spPr/>
    </dgm:pt>
    <dgm:pt modelId="{A700130D-F78A-4CAC-B623-E2A9C81208FD}" type="pres">
      <dgm:prSet presAssocID="{37D235D8-F1C8-4DD6-902C-3F56D9B681FA}" presName="aSpace2" presStyleCnt="0"/>
      <dgm:spPr/>
    </dgm:pt>
    <dgm:pt modelId="{80735F0C-B1FD-4D36-BCD1-B99ADCB923D9}" type="pres">
      <dgm:prSet presAssocID="{D0D9A8AC-202B-4741-8B7E-D622344404C1}" presName="childNode" presStyleLbl="node1" presStyleIdx="3" presStyleCnt="12" custLinFactY="-300000" custLinFactNeighborX="0" custLinFactNeighborY="-322522">
        <dgm:presLayoutVars>
          <dgm:bulletEnabled val="1"/>
        </dgm:presLayoutVars>
      </dgm:prSet>
      <dgm:spPr/>
    </dgm:pt>
    <dgm:pt modelId="{8863665D-CF57-4BF1-9BDE-C6929CF33566}" type="pres">
      <dgm:prSet presAssocID="{D2625098-4FF0-4723-AE0E-71A446FD0104}" presName="aSpace" presStyleCnt="0"/>
      <dgm:spPr/>
    </dgm:pt>
    <dgm:pt modelId="{8DD5626C-12DD-4F21-9D2E-C6D3F8169899}" type="pres">
      <dgm:prSet presAssocID="{C4776811-559D-415B-A347-5C08AA14679F}" presName="compNode" presStyleCnt="0"/>
      <dgm:spPr/>
    </dgm:pt>
    <dgm:pt modelId="{A390D5E6-36D0-4D85-9F24-8B950D5F5D56}" type="pres">
      <dgm:prSet presAssocID="{C4776811-559D-415B-A347-5C08AA14679F}" presName="aNode" presStyleLbl="bgShp" presStyleIdx="1" presStyleCnt="3"/>
      <dgm:spPr/>
    </dgm:pt>
    <dgm:pt modelId="{FDFE6321-0413-4DFA-ACC5-3FED61619843}" type="pres">
      <dgm:prSet presAssocID="{C4776811-559D-415B-A347-5C08AA14679F}" presName="textNode" presStyleLbl="bgShp" presStyleIdx="1" presStyleCnt="3"/>
      <dgm:spPr/>
    </dgm:pt>
    <dgm:pt modelId="{AFABCD96-1F00-4AEF-8889-278BABB4FEF6}" type="pres">
      <dgm:prSet presAssocID="{C4776811-559D-415B-A347-5C08AA14679F}" presName="compChildNode" presStyleCnt="0"/>
      <dgm:spPr/>
    </dgm:pt>
    <dgm:pt modelId="{BBED9F56-9914-464A-BAA5-F62112B83C48}" type="pres">
      <dgm:prSet presAssocID="{C4776811-559D-415B-A347-5C08AA14679F}" presName="theInnerList" presStyleCnt="0"/>
      <dgm:spPr/>
    </dgm:pt>
    <dgm:pt modelId="{26E74344-1FED-498A-8B08-ED338CF1B2C7}" type="pres">
      <dgm:prSet presAssocID="{4C1B1C0F-8902-42C6-8CFE-80CFFB238488}" presName="childNode" presStyleLbl="node1" presStyleIdx="4" presStyleCnt="12">
        <dgm:presLayoutVars>
          <dgm:bulletEnabled val="1"/>
        </dgm:presLayoutVars>
      </dgm:prSet>
      <dgm:spPr/>
    </dgm:pt>
    <dgm:pt modelId="{59930644-DA05-4A42-9C4D-ACEB524F064E}" type="pres">
      <dgm:prSet presAssocID="{4C1B1C0F-8902-42C6-8CFE-80CFFB238488}" presName="aSpace2" presStyleCnt="0"/>
      <dgm:spPr/>
    </dgm:pt>
    <dgm:pt modelId="{0246BC84-0A55-4C9D-A420-C4642C6FD973}" type="pres">
      <dgm:prSet presAssocID="{8469FD05-1CEC-4DAC-95A4-51EE1A068105}" presName="childNode" presStyleLbl="node1" presStyleIdx="5" presStyleCnt="12">
        <dgm:presLayoutVars>
          <dgm:bulletEnabled val="1"/>
        </dgm:presLayoutVars>
      </dgm:prSet>
      <dgm:spPr/>
    </dgm:pt>
    <dgm:pt modelId="{6FC2C6B9-5195-4959-B58D-5CE04E5C7E65}" type="pres">
      <dgm:prSet presAssocID="{8469FD05-1CEC-4DAC-95A4-51EE1A068105}" presName="aSpace2" presStyleCnt="0"/>
      <dgm:spPr/>
    </dgm:pt>
    <dgm:pt modelId="{A2E08EBA-2C50-48F2-9A49-F9CF34DF554A}" type="pres">
      <dgm:prSet presAssocID="{D4943796-35E4-4C60-B7AD-33E573A8E6EC}" presName="childNode" presStyleLbl="node1" presStyleIdx="6" presStyleCnt="12">
        <dgm:presLayoutVars>
          <dgm:bulletEnabled val="1"/>
        </dgm:presLayoutVars>
      </dgm:prSet>
      <dgm:spPr/>
    </dgm:pt>
    <dgm:pt modelId="{8D901F15-1A4C-4A91-A44A-E73729677AB1}" type="pres">
      <dgm:prSet presAssocID="{D4943796-35E4-4C60-B7AD-33E573A8E6EC}" presName="aSpace2" presStyleCnt="0"/>
      <dgm:spPr/>
    </dgm:pt>
    <dgm:pt modelId="{87629683-E781-4D6C-86FC-C7BB0214BB2C}" type="pres">
      <dgm:prSet presAssocID="{46494BC2-9A20-4D59-A61A-52726108028D}" presName="childNode" presStyleLbl="node1" presStyleIdx="7" presStyleCnt="12">
        <dgm:presLayoutVars>
          <dgm:bulletEnabled val="1"/>
        </dgm:presLayoutVars>
      </dgm:prSet>
      <dgm:spPr/>
    </dgm:pt>
    <dgm:pt modelId="{9392BDB0-9F97-4261-91F8-5F102D1C6EE8}" type="pres">
      <dgm:prSet presAssocID="{C4776811-559D-415B-A347-5C08AA14679F}" presName="aSpace" presStyleCnt="0"/>
      <dgm:spPr/>
    </dgm:pt>
    <dgm:pt modelId="{BFCBFEB9-4C00-4B69-BAD2-3A8688F54A7E}" type="pres">
      <dgm:prSet presAssocID="{2B339E76-DE4F-43C7-967E-0DA42A9BBCD0}" presName="compNode" presStyleCnt="0"/>
      <dgm:spPr/>
    </dgm:pt>
    <dgm:pt modelId="{751EE299-CAF3-4538-AA10-DCA6F1EA9963}" type="pres">
      <dgm:prSet presAssocID="{2B339E76-DE4F-43C7-967E-0DA42A9BBCD0}" presName="aNode" presStyleLbl="bgShp" presStyleIdx="2" presStyleCnt="3"/>
      <dgm:spPr/>
    </dgm:pt>
    <dgm:pt modelId="{F4E0C561-F8F5-4BBB-B976-068C2BE015F0}" type="pres">
      <dgm:prSet presAssocID="{2B339E76-DE4F-43C7-967E-0DA42A9BBCD0}" presName="textNode" presStyleLbl="bgShp" presStyleIdx="2" presStyleCnt="3"/>
      <dgm:spPr/>
    </dgm:pt>
    <dgm:pt modelId="{04AD51FE-8814-4D1C-BB09-CAEC39B2A2B9}" type="pres">
      <dgm:prSet presAssocID="{2B339E76-DE4F-43C7-967E-0DA42A9BBCD0}" presName="compChildNode" presStyleCnt="0"/>
      <dgm:spPr/>
    </dgm:pt>
    <dgm:pt modelId="{CA224599-FDF3-4AEE-9267-349218ABF93E}" type="pres">
      <dgm:prSet presAssocID="{2B339E76-DE4F-43C7-967E-0DA42A9BBCD0}" presName="theInnerList" presStyleCnt="0"/>
      <dgm:spPr/>
    </dgm:pt>
    <dgm:pt modelId="{B551674A-63D3-43A9-9B0E-35BAEA7C30FC}" type="pres">
      <dgm:prSet presAssocID="{0F98C6BD-00D7-410D-9D0E-899F06D6DD1C}" presName="childNode" presStyleLbl="node1" presStyleIdx="8" presStyleCnt="12">
        <dgm:presLayoutVars>
          <dgm:bulletEnabled val="1"/>
        </dgm:presLayoutVars>
      </dgm:prSet>
      <dgm:spPr/>
    </dgm:pt>
    <dgm:pt modelId="{9D5F853D-7E89-48F4-926C-C1BB7AEDEEE3}" type="pres">
      <dgm:prSet presAssocID="{0F98C6BD-00D7-410D-9D0E-899F06D6DD1C}" presName="aSpace2" presStyleCnt="0"/>
      <dgm:spPr/>
    </dgm:pt>
    <dgm:pt modelId="{E6FA6F7F-00D8-4984-977E-B99D7F5A4809}" type="pres">
      <dgm:prSet presAssocID="{B26682EE-43BA-4967-B018-A438F58B1AE6}" presName="childNode" presStyleLbl="node1" presStyleIdx="9" presStyleCnt="12">
        <dgm:presLayoutVars>
          <dgm:bulletEnabled val="1"/>
        </dgm:presLayoutVars>
      </dgm:prSet>
      <dgm:spPr/>
    </dgm:pt>
    <dgm:pt modelId="{4A73087F-3C28-44CE-8B1B-351687CFAF76}" type="pres">
      <dgm:prSet presAssocID="{B26682EE-43BA-4967-B018-A438F58B1AE6}" presName="aSpace2" presStyleCnt="0"/>
      <dgm:spPr/>
    </dgm:pt>
    <dgm:pt modelId="{DF76F034-FBD5-4441-B898-A1A5295081DD}" type="pres">
      <dgm:prSet presAssocID="{1B0CC100-FA4F-4E45-9901-037647BED4DB}" presName="childNode" presStyleLbl="node1" presStyleIdx="10" presStyleCnt="12">
        <dgm:presLayoutVars>
          <dgm:bulletEnabled val="1"/>
        </dgm:presLayoutVars>
      </dgm:prSet>
      <dgm:spPr/>
    </dgm:pt>
    <dgm:pt modelId="{A7A8C9B6-73BA-45CE-8A94-59E7BA350426}" type="pres">
      <dgm:prSet presAssocID="{1B0CC100-FA4F-4E45-9901-037647BED4DB}" presName="aSpace2" presStyleCnt="0"/>
      <dgm:spPr/>
    </dgm:pt>
    <dgm:pt modelId="{C19C69E2-1779-4118-BF05-F334E2B888AA}" type="pres">
      <dgm:prSet presAssocID="{75658BD3-2B32-494F-935D-163D1A6D288F}" presName="childNode" presStyleLbl="node1" presStyleIdx="11" presStyleCnt="12">
        <dgm:presLayoutVars>
          <dgm:bulletEnabled val="1"/>
        </dgm:presLayoutVars>
      </dgm:prSet>
      <dgm:spPr/>
    </dgm:pt>
  </dgm:ptLst>
  <dgm:cxnLst>
    <dgm:cxn modelId="{298D3601-7EE6-4022-BD7A-DCE603C2A85F}" type="presOf" srcId="{2B339E76-DE4F-43C7-967E-0DA42A9BBCD0}" destId="{751EE299-CAF3-4538-AA10-DCA6F1EA9963}" srcOrd="0" destOrd="0" presId="urn:microsoft.com/office/officeart/2005/8/layout/lProcess2"/>
    <dgm:cxn modelId="{E08EB903-652A-4C50-873B-42D6DBE7C0B5}" type="presOf" srcId="{4C1B1C0F-8902-42C6-8CFE-80CFFB238488}" destId="{26E74344-1FED-498A-8B08-ED338CF1B2C7}" srcOrd="0" destOrd="0" presId="urn:microsoft.com/office/officeart/2005/8/layout/lProcess2"/>
    <dgm:cxn modelId="{B02A8909-4481-4AEE-B033-BD361C44F8B0}" srcId="{C4776811-559D-415B-A347-5C08AA14679F}" destId="{46494BC2-9A20-4D59-A61A-52726108028D}" srcOrd="3" destOrd="0" parTransId="{210D1166-B7A1-4B5D-AC6A-6162B051D8D9}" sibTransId="{0BD2DD40-F776-448A-A985-86F72A173C5B}"/>
    <dgm:cxn modelId="{9E105718-CF9B-44BF-B2BB-04F962FF833C}" srcId="{D2625098-4FF0-4723-AE0E-71A446FD0104}" destId="{C45DBB05-7530-4F0F-ACD5-233DF86F5DEE}" srcOrd="0" destOrd="0" parTransId="{823FCE27-77CC-425F-B093-B3F1D0CCC49D}" sibTransId="{E6244177-5718-4B55-958E-92EA8A2533B5}"/>
    <dgm:cxn modelId="{B25B511D-031A-4351-9316-10D1410D0CA9}" type="presOf" srcId="{75658BD3-2B32-494F-935D-163D1A6D288F}" destId="{C19C69E2-1779-4118-BF05-F334E2B888AA}" srcOrd="0" destOrd="0" presId="urn:microsoft.com/office/officeart/2005/8/layout/lProcess2"/>
    <dgm:cxn modelId="{DAF2A721-282E-42A0-8C61-92B6C8C7FB1D}" type="presOf" srcId="{D0D9A8AC-202B-4741-8B7E-D622344404C1}" destId="{80735F0C-B1FD-4D36-BCD1-B99ADCB923D9}" srcOrd="0" destOrd="0" presId="urn:microsoft.com/office/officeart/2005/8/layout/lProcess2"/>
    <dgm:cxn modelId="{F6EE5B23-0816-4FE4-94F5-0A9B883C1C62}" type="presOf" srcId="{8469FD05-1CEC-4DAC-95A4-51EE1A068105}" destId="{0246BC84-0A55-4C9D-A420-C4642C6FD973}" srcOrd="0" destOrd="0" presId="urn:microsoft.com/office/officeart/2005/8/layout/lProcess2"/>
    <dgm:cxn modelId="{15CD5F25-A647-49A0-8C28-3507DA9CEEDD}" srcId="{C4776811-559D-415B-A347-5C08AA14679F}" destId="{4C1B1C0F-8902-42C6-8CFE-80CFFB238488}" srcOrd="0" destOrd="0" parTransId="{1B8379CB-2DCB-4B7C-97E5-C937EBD541ED}" sibTransId="{8832688A-6FF9-4FF1-B865-3807036F5E39}"/>
    <dgm:cxn modelId="{9317A627-ABD9-45D8-B125-D353CB63471B}" type="presOf" srcId="{B26682EE-43BA-4967-B018-A438F58B1AE6}" destId="{E6FA6F7F-00D8-4984-977E-B99D7F5A4809}" srcOrd="0" destOrd="0" presId="urn:microsoft.com/office/officeart/2005/8/layout/lProcess2"/>
    <dgm:cxn modelId="{84139E31-4342-4988-A6D5-65E040D8AFFB}" srcId="{2B339E76-DE4F-43C7-967E-0DA42A9BBCD0}" destId="{75658BD3-2B32-494F-935D-163D1A6D288F}" srcOrd="3" destOrd="0" parTransId="{D2AA0D04-45BE-4AEC-8636-489915F9E43C}" sibTransId="{BFB0B83A-1D58-4611-9305-216250613102}"/>
    <dgm:cxn modelId="{A9613860-2A87-4997-8F28-AF3A25CD7A7A}" type="presOf" srcId="{AD7BEB7C-6B42-487E-91DF-D32A1F16D280}" destId="{95A156B1-F7BB-44A2-9F4C-138F9B0125F6}" srcOrd="0" destOrd="0" presId="urn:microsoft.com/office/officeart/2005/8/layout/lProcess2"/>
    <dgm:cxn modelId="{55EE8F6C-B0E4-403E-BB4E-D95224B509D6}" srcId="{50B0525B-0ECE-40C6-B388-4BC147D08C21}" destId="{C4776811-559D-415B-A347-5C08AA14679F}" srcOrd="1" destOrd="0" parTransId="{EE1987B6-3F5D-43C1-A97D-767CB43F0ED2}" sibTransId="{0FE72940-B6B2-4979-9E0C-3320D1E8C3F8}"/>
    <dgm:cxn modelId="{4DB4D76D-B2EB-4428-BF29-186A512622D3}" srcId="{D2625098-4FF0-4723-AE0E-71A446FD0104}" destId="{AD7BEB7C-6B42-487E-91DF-D32A1F16D280}" srcOrd="1" destOrd="0" parTransId="{B5432B1F-7B45-4587-BA65-9F9547D70B66}" sibTransId="{AFFCEB43-3A8A-46E9-931D-B1A1D54B987A}"/>
    <dgm:cxn modelId="{CC56366E-F32F-4130-B6DE-6D6A0940B34D}" type="presOf" srcId="{0F98C6BD-00D7-410D-9D0E-899F06D6DD1C}" destId="{B551674A-63D3-43A9-9B0E-35BAEA7C30FC}" srcOrd="0" destOrd="0" presId="urn:microsoft.com/office/officeart/2005/8/layout/lProcess2"/>
    <dgm:cxn modelId="{4A681E79-ABBA-4126-AAC1-39D2F74DB97D}" type="presOf" srcId="{2B339E76-DE4F-43C7-967E-0DA42A9BBCD0}" destId="{F4E0C561-F8F5-4BBB-B976-068C2BE015F0}" srcOrd="1" destOrd="0" presId="urn:microsoft.com/office/officeart/2005/8/layout/lProcess2"/>
    <dgm:cxn modelId="{FFE8725A-85CD-492F-B3C5-CA2AB21E7241}" type="presOf" srcId="{C4776811-559D-415B-A347-5C08AA14679F}" destId="{A390D5E6-36D0-4D85-9F24-8B950D5F5D56}" srcOrd="0" destOrd="0" presId="urn:microsoft.com/office/officeart/2005/8/layout/lProcess2"/>
    <dgm:cxn modelId="{16B2C584-6633-45E9-862D-A103BCF3132F}" type="presOf" srcId="{50B0525B-0ECE-40C6-B388-4BC147D08C21}" destId="{1AB77D00-FEA3-4DB7-AF43-2F4726F1A966}" srcOrd="0" destOrd="0" presId="urn:microsoft.com/office/officeart/2005/8/layout/lProcess2"/>
    <dgm:cxn modelId="{C24DB696-6D30-4A9D-B9B2-2DE0EDFE9CDE}" srcId="{50B0525B-0ECE-40C6-B388-4BC147D08C21}" destId="{D2625098-4FF0-4723-AE0E-71A446FD0104}" srcOrd="0" destOrd="0" parTransId="{64597969-D510-4481-B77A-0E65B02DC281}" sibTransId="{48D78829-0308-4DA7-B594-9150E416EF9D}"/>
    <dgm:cxn modelId="{CB709E98-0254-48F1-AC60-95A5799E8865}" srcId="{C4776811-559D-415B-A347-5C08AA14679F}" destId="{D4943796-35E4-4C60-B7AD-33E573A8E6EC}" srcOrd="2" destOrd="0" parTransId="{22B67C0E-8A89-43F1-8048-D015CB875905}" sibTransId="{E29B6F0C-4621-4E7D-A1A0-48F40C643E3B}"/>
    <dgm:cxn modelId="{2AF1029A-4F60-4B48-9498-4C2AAB6FAF81}" srcId="{2B339E76-DE4F-43C7-967E-0DA42A9BBCD0}" destId="{0F98C6BD-00D7-410D-9D0E-899F06D6DD1C}" srcOrd="0" destOrd="0" parTransId="{D04CD6D7-670E-44FA-8E63-42A583DE5161}" sibTransId="{9871F832-9872-4635-9177-C518508BFD3A}"/>
    <dgm:cxn modelId="{2E0A2A9F-CD15-41C3-A413-4A206DBE5B94}" srcId="{C4776811-559D-415B-A347-5C08AA14679F}" destId="{8469FD05-1CEC-4DAC-95A4-51EE1A068105}" srcOrd="1" destOrd="0" parTransId="{49275F7A-97BF-4562-8C69-5CD9E2A53A2B}" sibTransId="{2E62FA57-DD73-42CF-B6D5-FCC630C3C1E6}"/>
    <dgm:cxn modelId="{A8A2F4AC-BA45-46AE-90C9-871D5622A8F2}" type="presOf" srcId="{37D235D8-F1C8-4DD6-902C-3F56D9B681FA}" destId="{62F071C9-3F65-4FB4-A874-EFFA20F593EF}" srcOrd="0" destOrd="0" presId="urn:microsoft.com/office/officeart/2005/8/layout/lProcess2"/>
    <dgm:cxn modelId="{710764B1-A16A-4BE9-9F39-DB89026EBB8F}" srcId="{2B339E76-DE4F-43C7-967E-0DA42A9BBCD0}" destId="{1B0CC100-FA4F-4E45-9901-037647BED4DB}" srcOrd="2" destOrd="0" parTransId="{29035B85-5B42-4A0D-93F9-4637C83C56E4}" sibTransId="{845D4B53-AF43-482E-958D-2316845886D7}"/>
    <dgm:cxn modelId="{5D1A7DB8-E7B6-4445-89EC-A322D717B62D}" type="presOf" srcId="{D2625098-4FF0-4723-AE0E-71A446FD0104}" destId="{F548BFA0-9A8E-4500-8A2C-B54E19C08BA9}" srcOrd="0" destOrd="0" presId="urn:microsoft.com/office/officeart/2005/8/layout/lProcess2"/>
    <dgm:cxn modelId="{DFB7DFBC-A7DC-4FC0-97BD-28EE25AAD115}" type="presOf" srcId="{46494BC2-9A20-4D59-A61A-52726108028D}" destId="{87629683-E781-4D6C-86FC-C7BB0214BB2C}" srcOrd="0" destOrd="0" presId="urn:microsoft.com/office/officeart/2005/8/layout/lProcess2"/>
    <dgm:cxn modelId="{5F4CBDC3-5B88-42D6-A069-08C94563986B}" srcId="{D2625098-4FF0-4723-AE0E-71A446FD0104}" destId="{37D235D8-F1C8-4DD6-902C-3F56D9B681FA}" srcOrd="2" destOrd="0" parTransId="{EAEC8382-98CA-4C45-9984-0FBF7502DD07}" sibTransId="{142AA174-3721-4419-9D50-F8CA06F5D1AC}"/>
    <dgm:cxn modelId="{79E64ECC-70FF-4837-8A44-B519BC2AB3EE}" srcId="{2B339E76-DE4F-43C7-967E-0DA42A9BBCD0}" destId="{B26682EE-43BA-4967-B018-A438F58B1AE6}" srcOrd="1" destOrd="0" parTransId="{CAA7033C-ACE4-45B6-8DA7-AA19966E09D6}" sibTransId="{74CE8BC4-56A2-48C5-A78A-93C65F21533F}"/>
    <dgm:cxn modelId="{A1DAE2CD-1BAC-416D-A2A0-E3EB700E1164}" srcId="{50B0525B-0ECE-40C6-B388-4BC147D08C21}" destId="{2B339E76-DE4F-43C7-967E-0DA42A9BBCD0}" srcOrd="2" destOrd="0" parTransId="{CE0014B0-097C-4210-9B0D-4229B779AE2D}" sibTransId="{D7397B96-6582-4942-8238-A6EEC85DE4B9}"/>
    <dgm:cxn modelId="{713ED0E1-5A21-4077-B35B-E865AC080819}" type="presOf" srcId="{D4943796-35E4-4C60-B7AD-33E573A8E6EC}" destId="{A2E08EBA-2C50-48F2-9A49-F9CF34DF554A}" srcOrd="0" destOrd="0" presId="urn:microsoft.com/office/officeart/2005/8/layout/lProcess2"/>
    <dgm:cxn modelId="{9A390DE7-FFB1-4C03-8681-CA2E1986C10A}" type="presOf" srcId="{C45DBB05-7530-4F0F-ACD5-233DF86F5DEE}" destId="{0723F5C3-AD64-4B58-94DB-E521ACF7D13F}" srcOrd="0" destOrd="0" presId="urn:microsoft.com/office/officeart/2005/8/layout/lProcess2"/>
    <dgm:cxn modelId="{6DE61AEF-E5AE-43F4-AA7F-D0936C70487A}" type="presOf" srcId="{1B0CC100-FA4F-4E45-9901-037647BED4DB}" destId="{DF76F034-FBD5-4441-B898-A1A5295081DD}" srcOrd="0" destOrd="0" presId="urn:microsoft.com/office/officeart/2005/8/layout/lProcess2"/>
    <dgm:cxn modelId="{C13ECCF2-8A39-4765-8CA2-3DF0C38D6B46}" type="presOf" srcId="{C4776811-559D-415B-A347-5C08AA14679F}" destId="{FDFE6321-0413-4DFA-ACC5-3FED61619843}" srcOrd="1" destOrd="0" presId="urn:microsoft.com/office/officeart/2005/8/layout/lProcess2"/>
    <dgm:cxn modelId="{D55C3FF7-97CE-4D91-B1A4-42A6F725256A}" type="presOf" srcId="{D2625098-4FF0-4723-AE0E-71A446FD0104}" destId="{80D1E3D4-2A62-4A72-B336-3DD12F18F8AB}" srcOrd="1" destOrd="0" presId="urn:microsoft.com/office/officeart/2005/8/layout/lProcess2"/>
    <dgm:cxn modelId="{733D16FE-2518-4EAF-96A2-8C150EC6EFC5}" srcId="{D2625098-4FF0-4723-AE0E-71A446FD0104}" destId="{D0D9A8AC-202B-4741-8B7E-D622344404C1}" srcOrd="3" destOrd="0" parTransId="{6190DE58-4A67-42F7-8033-9A39CB84DFB5}" sibTransId="{9AE8F4C7-5075-44D2-8A4A-198DFC8B7EAE}"/>
    <dgm:cxn modelId="{54441CFD-C2B5-40BE-BAF4-38FD0930C42F}" type="presParOf" srcId="{1AB77D00-FEA3-4DB7-AF43-2F4726F1A966}" destId="{3218C9A2-06E0-4AFE-9F8A-40AD070F6BDB}" srcOrd="0" destOrd="0" presId="urn:microsoft.com/office/officeart/2005/8/layout/lProcess2"/>
    <dgm:cxn modelId="{1CFBFD30-73C3-459A-AF44-E6CCFB449924}" type="presParOf" srcId="{3218C9A2-06E0-4AFE-9F8A-40AD070F6BDB}" destId="{F548BFA0-9A8E-4500-8A2C-B54E19C08BA9}" srcOrd="0" destOrd="0" presId="urn:microsoft.com/office/officeart/2005/8/layout/lProcess2"/>
    <dgm:cxn modelId="{86A79A5D-E4A3-44CA-9F88-567DD89DBB6D}" type="presParOf" srcId="{3218C9A2-06E0-4AFE-9F8A-40AD070F6BDB}" destId="{80D1E3D4-2A62-4A72-B336-3DD12F18F8AB}" srcOrd="1" destOrd="0" presId="urn:microsoft.com/office/officeart/2005/8/layout/lProcess2"/>
    <dgm:cxn modelId="{37896CCF-04BF-47A0-80CD-FEAE7F3E9165}" type="presParOf" srcId="{3218C9A2-06E0-4AFE-9F8A-40AD070F6BDB}" destId="{EA01444B-E3C3-4F1F-B7D9-3F8E9B66AFE8}" srcOrd="2" destOrd="0" presId="urn:microsoft.com/office/officeart/2005/8/layout/lProcess2"/>
    <dgm:cxn modelId="{7FF14B49-4147-4A8E-AEF6-2CAFD81F43E7}" type="presParOf" srcId="{EA01444B-E3C3-4F1F-B7D9-3F8E9B66AFE8}" destId="{DA104F68-D340-478F-A392-A40EFE7EA747}" srcOrd="0" destOrd="0" presId="urn:microsoft.com/office/officeart/2005/8/layout/lProcess2"/>
    <dgm:cxn modelId="{DF712995-ADE3-4BE1-881B-DACBB6EE335B}" type="presParOf" srcId="{DA104F68-D340-478F-A392-A40EFE7EA747}" destId="{0723F5C3-AD64-4B58-94DB-E521ACF7D13F}" srcOrd="0" destOrd="0" presId="urn:microsoft.com/office/officeart/2005/8/layout/lProcess2"/>
    <dgm:cxn modelId="{D4412677-BADE-4727-9A9E-70022E223AD5}" type="presParOf" srcId="{DA104F68-D340-478F-A392-A40EFE7EA747}" destId="{B7690DB6-428C-429C-9C31-CBC00E77CB30}" srcOrd="1" destOrd="0" presId="urn:microsoft.com/office/officeart/2005/8/layout/lProcess2"/>
    <dgm:cxn modelId="{D803510D-8593-40F0-9A62-61C1FE29CE3B}" type="presParOf" srcId="{DA104F68-D340-478F-A392-A40EFE7EA747}" destId="{95A156B1-F7BB-44A2-9F4C-138F9B0125F6}" srcOrd="2" destOrd="0" presId="urn:microsoft.com/office/officeart/2005/8/layout/lProcess2"/>
    <dgm:cxn modelId="{7AEC3415-5920-4C15-A4E9-2C7527FBFEFC}" type="presParOf" srcId="{DA104F68-D340-478F-A392-A40EFE7EA747}" destId="{A369F651-0BC8-40EA-99E4-45F9F2E6D5EC}" srcOrd="3" destOrd="0" presId="urn:microsoft.com/office/officeart/2005/8/layout/lProcess2"/>
    <dgm:cxn modelId="{A2FAE88A-39AA-4390-BA7A-0B0353B3D018}" type="presParOf" srcId="{DA104F68-D340-478F-A392-A40EFE7EA747}" destId="{62F071C9-3F65-4FB4-A874-EFFA20F593EF}" srcOrd="4" destOrd="0" presId="urn:microsoft.com/office/officeart/2005/8/layout/lProcess2"/>
    <dgm:cxn modelId="{A0DC10C3-3E77-488F-B78C-2CA03932629C}" type="presParOf" srcId="{DA104F68-D340-478F-A392-A40EFE7EA747}" destId="{A700130D-F78A-4CAC-B623-E2A9C81208FD}" srcOrd="5" destOrd="0" presId="urn:microsoft.com/office/officeart/2005/8/layout/lProcess2"/>
    <dgm:cxn modelId="{1B229331-A587-44AC-BDE3-701D00E851AA}" type="presParOf" srcId="{DA104F68-D340-478F-A392-A40EFE7EA747}" destId="{80735F0C-B1FD-4D36-BCD1-B99ADCB923D9}" srcOrd="6" destOrd="0" presId="urn:microsoft.com/office/officeart/2005/8/layout/lProcess2"/>
    <dgm:cxn modelId="{437F57F8-5A4A-461B-A0C3-E686FB929F57}" type="presParOf" srcId="{1AB77D00-FEA3-4DB7-AF43-2F4726F1A966}" destId="{8863665D-CF57-4BF1-9BDE-C6929CF33566}" srcOrd="1" destOrd="0" presId="urn:microsoft.com/office/officeart/2005/8/layout/lProcess2"/>
    <dgm:cxn modelId="{81931C1A-8CE1-4B1F-A688-692E11D5D4AC}" type="presParOf" srcId="{1AB77D00-FEA3-4DB7-AF43-2F4726F1A966}" destId="{8DD5626C-12DD-4F21-9D2E-C6D3F8169899}" srcOrd="2" destOrd="0" presId="urn:microsoft.com/office/officeart/2005/8/layout/lProcess2"/>
    <dgm:cxn modelId="{1F42DDB0-FB0E-43F0-865B-358EBB0BF50D}" type="presParOf" srcId="{8DD5626C-12DD-4F21-9D2E-C6D3F8169899}" destId="{A390D5E6-36D0-4D85-9F24-8B950D5F5D56}" srcOrd="0" destOrd="0" presId="urn:microsoft.com/office/officeart/2005/8/layout/lProcess2"/>
    <dgm:cxn modelId="{BAB8CA8B-10A7-4F8F-9126-6A783339621D}" type="presParOf" srcId="{8DD5626C-12DD-4F21-9D2E-C6D3F8169899}" destId="{FDFE6321-0413-4DFA-ACC5-3FED61619843}" srcOrd="1" destOrd="0" presId="urn:microsoft.com/office/officeart/2005/8/layout/lProcess2"/>
    <dgm:cxn modelId="{6DCD7A02-F620-421A-8C00-2DA350ADDFFD}" type="presParOf" srcId="{8DD5626C-12DD-4F21-9D2E-C6D3F8169899}" destId="{AFABCD96-1F00-4AEF-8889-278BABB4FEF6}" srcOrd="2" destOrd="0" presId="urn:microsoft.com/office/officeart/2005/8/layout/lProcess2"/>
    <dgm:cxn modelId="{B304FC73-85E8-4CB6-8415-190C86207CD3}" type="presParOf" srcId="{AFABCD96-1F00-4AEF-8889-278BABB4FEF6}" destId="{BBED9F56-9914-464A-BAA5-F62112B83C48}" srcOrd="0" destOrd="0" presId="urn:microsoft.com/office/officeart/2005/8/layout/lProcess2"/>
    <dgm:cxn modelId="{43E8C7D8-A789-4F62-9F62-CE66913F36F9}" type="presParOf" srcId="{BBED9F56-9914-464A-BAA5-F62112B83C48}" destId="{26E74344-1FED-498A-8B08-ED338CF1B2C7}" srcOrd="0" destOrd="0" presId="urn:microsoft.com/office/officeart/2005/8/layout/lProcess2"/>
    <dgm:cxn modelId="{9CEFFA15-5C35-4C56-8FA7-09128EE207B6}" type="presParOf" srcId="{BBED9F56-9914-464A-BAA5-F62112B83C48}" destId="{59930644-DA05-4A42-9C4D-ACEB524F064E}" srcOrd="1" destOrd="0" presId="urn:microsoft.com/office/officeart/2005/8/layout/lProcess2"/>
    <dgm:cxn modelId="{9D1C8418-5360-4EEE-833D-4338E189D95E}" type="presParOf" srcId="{BBED9F56-9914-464A-BAA5-F62112B83C48}" destId="{0246BC84-0A55-4C9D-A420-C4642C6FD973}" srcOrd="2" destOrd="0" presId="urn:microsoft.com/office/officeart/2005/8/layout/lProcess2"/>
    <dgm:cxn modelId="{0E9F0D5D-9742-4A02-A3BD-C0ED18D8B646}" type="presParOf" srcId="{BBED9F56-9914-464A-BAA5-F62112B83C48}" destId="{6FC2C6B9-5195-4959-B58D-5CE04E5C7E65}" srcOrd="3" destOrd="0" presId="urn:microsoft.com/office/officeart/2005/8/layout/lProcess2"/>
    <dgm:cxn modelId="{4A56EFC6-19A0-4463-8AA3-12F28195B6F0}" type="presParOf" srcId="{BBED9F56-9914-464A-BAA5-F62112B83C48}" destId="{A2E08EBA-2C50-48F2-9A49-F9CF34DF554A}" srcOrd="4" destOrd="0" presId="urn:microsoft.com/office/officeart/2005/8/layout/lProcess2"/>
    <dgm:cxn modelId="{78AD3CD7-0E25-48F0-887C-39949948F970}" type="presParOf" srcId="{BBED9F56-9914-464A-BAA5-F62112B83C48}" destId="{8D901F15-1A4C-4A91-A44A-E73729677AB1}" srcOrd="5" destOrd="0" presId="urn:microsoft.com/office/officeart/2005/8/layout/lProcess2"/>
    <dgm:cxn modelId="{0854BEE5-4BA4-4C88-AB4F-AB39058F19C5}" type="presParOf" srcId="{BBED9F56-9914-464A-BAA5-F62112B83C48}" destId="{87629683-E781-4D6C-86FC-C7BB0214BB2C}" srcOrd="6" destOrd="0" presId="urn:microsoft.com/office/officeart/2005/8/layout/lProcess2"/>
    <dgm:cxn modelId="{06459BEB-6A91-4CEF-91FE-313039B4D5D1}" type="presParOf" srcId="{1AB77D00-FEA3-4DB7-AF43-2F4726F1A966}" destId="{9392BDB0-9F97-4261-91F8-5F102D1C6EE8}" srcOrd="3" destOrd="0" presId="urn:microsoft.com/office/officeart/2005/8/layout/lProcess2"/>
    <dgm:cxn modelId="{0541D76C-E7FC-4452-BE7D-124A5BAF046E}" type="presParOf" srcId="{1AB77D00-FEA3-4DB7-AF43-2F4726F1A966}" destId="{BFCBFEB9-4C00-4B69-BAD2-3A8688F54A7E}" srcOrd="4" destOrd="0" presId="urn:microsoft.com/office/officeart/2005/8/layout/lProcess2"/>
    <dgm:cxn modelId="{212DC5B0-7CDE-467F-87FB-520642AA73F6}" type="presParOf" srcId="{BFCBFEB9-4C00-4B69-BAD2-3A8688F54A7E}" destId="{751EE299-CAF3-4538-AA10-DCA6F1EA9963}" srcOrd="0" destOrd="0" presId="urn:microsoft.com/office/officeart/2005/8/layout/lProcess2"/>
    <dgm:cxn modelId="{69D05425-0C7D-4E2A-BEA8-6F491E7DFD23}" type="presParOf" srcId="{BFCBFEB9-4C00-4B69-BAD2-3A8688F54A7E}" destId="{F4E0C561-F8F5-4BBB-B976-068C2BE015F0}" srcOrd="1" destOrd="0" presId="urn:microsoft.com/office/officeart/2005/8/layout/lProcess2"/>
    <dgm:cxn modelId="{E4B286D0-E967-4ABB-9CF7-86775DB42E26}" type="presParOf" srcId="{BFCBFEB9-4C00-4B69-BAD2-3A8688F54A7E}" destId="{04AD51FE-8814-4D1C-BB09-CAEC39B2A2B9}" srcOrd="2" destOrd="0" presId="urn:microsoft.com/office/officeart/2005/8/layout/lProcess2"/>
    <dgm:cxn modelId="{765C0CAD-5593-427A-9351-7A7682C8EA6F}" type="presParOf" srcId="{04AD51FE-8814-4D1C-BB09-CAEC39B2A2B9}" destId="{CA224599-FDF3-4AEE-9267-349218ABF93E}" srcOrd="0" destOrd="0" presId="urn:microsoft.com/office/officeart/2005/8/layout/lProcess2"/>
    <dgm:cxn modelId="{4CED7C74-9ED5-48BC-9E27-DBED68C0D37F}" type="presParOf" srcId="{CA224599-FDF3-4AEE-9267-349218ABF93E}" destId="{B551674A-63D3-43A9-9B0E-35BAEA7C30FC}" srcOrd="0" destOrd="0" presId="urn:microsoft.com/office/officeart/2005/8/layout/lProcess2"/>
    <dgm:cxn modelId="{63A159D6-BEEE-41D6-BE86-1ED8346C9CEF}" type="presParOf" srcId="{CA224599-FDF3-4AEE-9267-349218ABF93E}" destId="{9D5F853D-7E89-48F4-926C-C1BB7AEDEEE3}" srcOrd="1" destOrd="0" presId="urn:microsoft.com/office/officeart/2005/8/layout/lProcess2"/>
    <dgm:cxn modelId="{2F1D5507-07D3-4046-8DB2-456E3F20A979}" type="presParOf" srcId="{CA224599-FDF3-4AEE-9267-349218ABF93E}" destId="{E6FA6F7F-00D8-4984-977E-B99D7F5A4809}" srcOrd="2" destOrd="0" presId="urn:microsoft.com/office/officeart/2005/8/layout/lProcess2"/>
    <dgm:cxn modelId="{C8044C35-7465-4CD4-9018-D53CF26910C2}" type="presParOf" srcId="{CA224599-FDF3-4AEE-9267-349218ABF93E}" destId="{4A73087F-3C28-44CE-8B1B-351687CFAF76}" srcOrd="3" destOrd="0" presId="urn:microsoft.com/office/officeart/2005/8/layout/lProcess2"/>
    <dgm:cxn modelId="{7401F0C6-9C6A-40B9-86B9-84EE39C76B0B}" type="presParOf" srcId="{CA224599-FDF3-4AEE-9267-349218ABF93E}" destId="{DF76F034-FBD5-4441-B898-A1A5295081DD}" srcOrd="4" destOrd="0" presId="urn:microsoft.com/office/officeart/2005/8/layout/lProcess2"/>
    <dgm:cxn modelId="{C2EC0670-2F4D-4C0D-B1C0-E5AE1C842D75}" type="presParOf" srcId="{CA224599-FDF3-4AEE-9267-349218ABF93E}" destId="{A7A8C9B6-73BA-45CE-8A94-59E7BA350426}" srcOrd="5" destOrd="0" presId="urn:microsoft.com/office/officeart/2005/8/layout/lProcess2"/>
    <dgm:cxn modelId="{1C98C5E5-26B3-46B5-BB4E-4B67850F3C51}" type="presParOf" srcId="{CA224599-FDF3-4AEE-9267-349218ABF93E}" destId="{C19C69E2-1779-4118-BF05-F334E2B888AA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750F24-3C2B-43C1-81CF-11BF09894E13}" type="doc">
      <dgm:prSet loTypeId="urn:microsoft.com/office/officeart/2005/8/layout/lProcess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8D4990F9-9014-49D4-9134-E010E71CDA9A}">
      <dgm:prSet phldrT="[Testo]" phldr="0"/>
      <dgm:spPr/>
      <dgm:t>
        <a:bodyPr/>
        <a:lstStyle/>
        <a:p>
          <a:r>
            <a:rPr lang="it-IT" dirty="0"/>
            <a:t>MONDO</a:t>
          </a:r>
        </a:p>
      </dgm:t>
    </dgm:pt>
    <dgm:pt modelId="{E7A4AF9E-5788-4570-B803-B6ED67963855}" type="parTrans" cxnId="{9EC61FD7-11A5-4879-AB84-7DD14C7E106A}">
      <dgm:prSet/>
      <dgm:spPr/>
      <dgm:t>
        <a:bodyPr/>
        <a:lstStyle/>
        <a:p>
          <a:endParaRPr lang="it-IT"/>
        </a:p>
      </dgm:t>
    </dgm:pt>
    <dgm:pt modelId="{3824A627-6841-49B4-8236-F484D6E74860}" type="sibTrans" cxnId="{9EC61FD7-11A5-4879-AB84-7DD14C7E106A}">
      <dgm:prSet/>
      <dgm:spPr/>
      <dgm:t>
        <a:bodyPr/>
        <a:lstStyle/>
        <a:p>
          <a:endParaRPr lang="it-IT"/>
        </a:p>
      </dgm:t>
    </dgm:pt>
    <dgm:pt modelId="{F433CD72-EC42-4CE3-B3A9-65EB6961D18F}">
      <dgm:prSet phldrT="[Testo]" phldr="0" custT="1"/>
      <dgm:spPr/>
      <dgm:t>
        <a:bodyPr/>
        <a:lstStyle/>
        <a:p>
          <a:r>
            <a:rPr lang="it-IT" sz="3200" b="1" dirty="0"/>
            <a:t>1 miliardo +</a:t>
          </a:r>
        </a:p>
        <a:p>
          <a:r>
            <a:rPr lang="it-IT" sz="1900" dirty="0">
              <a:solidFill>
                <a:schemeClr val="tx1">
                  <a:lumMod val="50000"/>
                </a:schemeClr>
              </a:solidFill>
              <a:latin typeface="Aptos" panose="020B0004020202020204" pitchFamily="34" charset="0"/>
            </a:rPr>
            <a:t>di persone nel mondo  è affetta da obesità                        (1,5 mld attesi nel 2035)</a:t>
          </a:r>
          <a:endParaRPr lang="it-IT" sz="1900" b="1" dirty="0"/>
        </a:p>
      </dgm:t>
    </dgm:pt>
    <dgm:pt modelId="{B5372F11-D038-4583-AA3A-7CDF3FA0AB23}" type="parTrans" cxnId="{644FCFDA-378C-4EEB-9EFF-1F52B781DA37}">
      <dgm:prSet/>
      <dgm:spPr/>
      <dgm:t>
        <a:bodyPr/>
        <a:lstStyle/>
        <a:p>
          <a:endParaRPr lang="it-IT"/>
        </a:p>
      </dgm:t>
    </dgm:pt>
    <dgm:pt modelId="{AB74B0B4-D246-4A8A-8139-B864BE5FE2BB}" type="sibTrans" cxnId="{644FCFDA-378C-4EEB-9EFF-1F52B781DA37}">
      <dgm:prSet/>
      <dgm:spPr/>
      <dgm:t>
        <a:bodyPr/>
        <a:lstStyle/>
        <a:p>
          <a:endParaRPr lang="it-IT"/>
        </a:p>
      </dgm:t>
    </dgm:pt>
    <dgm:pt modelId="{BB50BEA7-CAE5-4FC6-9F34-0A0D6418A562}">
      <dgm:prSet phldrT="[Testo]" phldr="0"/>
      <dgm:spPr/>
      <dgm:t>
        <a:bodyPr/>
        <a:lstStyle/>
        <a:p>
          <a:r>
            <a:rPr lang="it-IT" dirty="0"/>
            <a:t>ITALIA</a:t>
          </a:r>
        </a:p>
      </dgm:t>
    </dgm:pt>
    <dgm:pt modelId="{DC97647D-3BAB-4BD1-8B8A-AAD8288C7FB6}" type="parTrans" cxnId="{E3267D1A-8A79-463F-A3CD-10905C207E2B}">
      <dgm:prSet/>
      <dgm:spPr/>
      <dgm:t>
        <a:bodyPr/>
        <a:lstStyle/>
        <a:p>
          <a:endParaRPr lang="it-IT"/>
        </a:p>
      </dgm:t>
    </dgm:pt>
    <dgm:pt modelId="{5B322415-9ED0-4BC6-9CAD-16C0C444B5AD}" type="sibTrans" cxnId="{E3267D1A-8A79-463F-A3CD-10905C207E2B}">
      <dgm:prSet/>
      <dgm:spPr/>
      <dgm:t>
        <a:bodyPr/>
        <a:lstStyle/>
        <a:p>
          <a:endParaRPr lang="it-IT"/>
        </a:p>
      </dgm:t>
    </dgm:pt>
    <dgm:pt modelId="{260F71CA-4A38-461A-B2CB-F432244FBA15}">
      <dgm:prSet phldrT="[Testo]" phldr="0" custT="1"/>
      <dgm:spPr/>
      <dgm:t>
        <a:bodyPr/>
        <a:lstStyle/>
        <a:p>
          <a:r>
            <a:rPr lang="it-IT" sz="3200" b="1" dirty="0"/>
            <a:t>24%</a:t>
          </a:r>
        </a:p>
        <a:p>
          <a:r>
            <a:rPr lang="it-IT" sz="1900" dirty="0"/>
            <a:t>Delle donne tra 35 e 74 anni è affetta da obesità</a:t>
          </a:r>
        </a:p>
      </dgm:t>
    </dgm:pt>
    <dgm:pt modelId="{67E523E0-D38B-44A0-A399-24DBBD316B47}" type="parTrans" cxnId="{A338C6DF-E652-4903-AF74-EBFE27583394}">
      <dgm:prSet/>
      <dgm:spPr/>
      <dgm:t>
        <a:bodyPr/>
        <a:lstStyle/>
        <a:p>
          <a:endParaRPr lang="it-IT"/>
        </a:p>
      </dgm:t>
    </dgm:pt>
    <dgm:pt modelId="{BEB8CC48-E26D-4924-B3D5-9C564BD751AE}" type="sibTrans" cxnId="{A338C6DF-E652-4903-AF74-EBFE27583394}">
      <dgm:prSet/>
      <dgm:spPr/>
      <dgm:t>
        <a:bodyPr/>
        <a:lstStyle/>
        <a:p>
          <a:endParaRPr lang="it-IT"/>
        </a:p>
      </dgm:t>
    </dgm:pt>
    <dgm:pt modelId="{112536EE-E0ED-4D29-9E0C-3F0D455E6F06}">
      <dgm:prSet phldrT="[Testo]" phldr="0"/>
      <dgm:spPr/>
      <dgm:t>
        <a:bodyPr/>
        <a:lstStyle/>
        <a:p>
          <a:r>
            <a:rPr lang="it-IT" dirty="0"/>
            <a:t>COLOMBIA</a:t>
          </a:r>
        </a:p>
      </dgm:t>
    </dgm:pt>
    <dgm:pt modelId="{A725C426-26DB-4E17-A77C-C47C3EC9C58E}" type="parTrans" cxnId="{1932B9D2-30FB-445C-80D6-BF910DB2695C}">
      <dgm:prSet/>
      <dgm:spPr/>
      <dgm:t>
        <a:bodyPr/>
        <a:lstStyle/>
        <a:p>
          <a:endParaRPr lang="it-IT"/>
        </a:p>
      </dgm:t>
    </dgm:pt>
    <dgm:pt modelId="{1B98A3E0-FBE5-4249-9803-0031B26BF955}" type="sibTrans" cxnId="{1932B9D2-30FB-445C-80D6-BF910DB2695C}">
      <dgm:prSet/>
      <dgm:spPr/>
      <dgm:t>
        <a:bodyPr/>
        <a:lstStyle/>
        <a:p>
          <a:endParaRPr lang="it-IT"/>
        </a:p>
      </dgm:t>
    </dgm:pt>
    <dgm:pt modelId="{59A55C28-6A76-40E3-9591-4CB8D1B55322}">
      <dgm:prSet phldrT="[Testo]" phldr="0" custT="1"/>
      <dgm:spPr/>
      <dgm:t>
        <a:bodyPr/>
        <a:lstStyle/>
        <a:p>
          <a:r>
            <a:rPr lang="it-IT" sz="3200" b="1" dirty="0"/>
            <a:t>30%</a:t>
          </a:r>
        </a:p>
        <a:p>
          <a:r>
            <a:rPr lang="it-IT" sz="1900" dirty="0"/>
            <a:t>Delle donne è affetta da obesità, in aumento nelle afro-colombiane</a:t>
          </a:r>
        </a:p>
      </dgm:t>
    </dgm:pt>
    <dgm:pt modelId="{13828581-8C31-4DA2-BB9C-B7C778662892}" type="parTrans" cxnId="{6BF1BD5E-36B6-4965-8AF7-7640587F7C2A}">
      <dgm:prSet/>
      <dgm:spPr/>
      <dgm:t>
        <a:bodyPr/>
        <a:lstStyle/>
        <a:p>
          <a:endParaRPr lang="it-IT"/>
        </a:p>
      </dgm:t>
    </dgm:pt>
    <dgm:pt modelId="{B9BAEF00-97DE-4B0B-A0F7-1981681AB492}" type="sibTrans" cxnId="{6BF1BD5E-36B6-4965-8AF7-7640587F7C2A}">
      <dgm:prSet/>
      <dgm:spPr/>
      <dgm:t>
        <a:bodyPr/>
        <a:lstStyle/>
        <a:p>
          <a:endParaRPr lang="it-IT"/>
        </a:p>
      </dgm:t>
    </dgm:pt>
    <dgm:pt modelId="{6BCE77C7-4645-46A0-8EFB-8293C226CAD5}" type="pres">
      <dgm:prSet presAssocID="{3A750F24-3C2B-43C1-81CF-11BF09894E13}" presName="theList" presStyleCnt="0">
        <dgm:presLayoutVars>
          <dgm:dir/>
          <dgm:animLvl val="lvl"/>
          <dgm:resizeHandles val="exact"/>
        </dgm:presLayoutVars>
      </dgm:prSet>
      <dgm:spPr/>
    </dgm:pt>
    <dgm:pt modelId="{3AF73873-DB8D-4E69-9DA9-D5D02C5300BF}" type="pres">
      <dgm:prSet presAssocID="{8D4990F9-9014-49D4-9134-E010E71CDA9A}" presName="compNode" presStyleCnt="0"/>
      <dgm:spPr/>
    </dgm:pt>
    <dgm:pt modelId="{550EA275-7CE0-4701-A357-36369F95BD8F}" type="pres">
      <dgm:prSet presAssocID="{8D4990F9-9014-49D4-9134-E010E71CDA9A}" presName="aNode" presStyleLbl="bgShp" presStyleIdx="0" presStyleCnt="3"/>
      <dgm:spPr/>
    </dgm:pt>
    <dgm:pt modelId="{D4252260-97C2-40EC-A967-11ADB8D6C5F4}" type="pres">
      <dgm:prSet presAssocID="{8D4990F9-9014-49D4-9134-E010E71CDA9A}" presName="textNode" presStyleLbl="bgShp" presStyleIdx="0" presStyleCnt="3"/>
      <dgm:spPr/>
    </dgm:pt>
    <dgm:pt modelId="{69063B09-ED68-4D0F-9828-F6B8F8599D8E}" type="pres">
      <dgm:prSet presAssocID="{8D4990F9-9014-49D4-9134-E010E71CDA9A}" presName="compChildNode" presStyleCnt="0"/>
      <dgm:spPr/>
    </dgm:pt>
    <dgm:pt modelId="{B992C5B5-39EC-42C6-8F82-66F31508B7B6}" type="pres">
      <dgm:prSet presAssocID="{8D4990F9-9014-49D4-9134-E010E71CDA9A}" presName="theInnerList" presStyleCnt="0"/>
      <dgm:spPr/>
    </dgm:pt>
    <dgm:pt modelId="{581F54A7-A51D-450A-8A77-7FB69E81D7FF}" type="pres">
      <dgm:prSet presAssocID="{F433CD72-EC42-4CE3-B3A9-65EB6961D18F}" presName="childNode" presStyleLbl="node1" presStyleIdx="0" presStyleCnt="3">
        <dgm:presLayoutVars>
          <dgm:bulletEnabled val="1"/>
        </dgm:presLayoutVars>
      </dgm:prSet>
      <dgm:spPr/>
    </dgm:pt>
    <dgm:pt modelId="{2FFE5E74-8EF6-4F92-99A8-7257DEAFDD4C}" type="pres">
      <dgm:prSet presAssocID="{8D4990F9-9014-49D4-9134-E010E71CDA9A}" presName="aSpace" presStyleCnt="0"/>
      <dgm:spPr/>
    </dgm:pt>
    <dgm:pt modelId="{4C26B900-FF83-412A-B932-8622A5E55157}" type="pres">
      <dgm:prSet presAssocID="{BB50BEA7-CAE5-4FC6-9F34-0A0D6418A562}" presName="compNode" presStyleCnt="0"/>
      <dgm:spPr/>
    </dgm:pt>
    <dgm:pt modelId="{EB9331D1-B0CC-4D05-B06F-EF9C937CFCDA}" type="pres">
      <dgm:prSet presAssocID="{BB50BEA7-CAE5-4FC6-9F34-0A0D6418A562}" presName="aNode" presStyleLbl="bgShp" presStyleIdx="1" presStyleCnt="3"/>
      <dgm:spPr/>
    </dgm:pt>
    <dgm:pt modelId="{16B99C1D-BD38-4842-A4D0-84BF74F1960D}" type="pres">
      <dgm:prSet presAssocID="{BB50BEA7-CAE5-4FC6-9F34-0A0D6418A562}" presName="textNode" presStyleLbl="bgShp" presStyleIdx="1" presStyleCnt="3"/>
      <dgm:spPr/>
    </dgm:pt>
    <dgm:pt modelId="{5255C80B-3816-400A-A644-D68BEF5C0B77}" type="pres">
      <dgm:prSet presAssocID="{BB50BEA7-CAE5-4FC6-9F34-0A0D6418A562}" presName="compChildNode" presStyleCnt="0"/>
      <dgm:spPr/>
    </dgm:pt>
    <dgm:pt modelId="{E15DFBB5-D2E9-47C9-A938-2AFC2603CD48}" type="pres">
      <dgm:prSet presAssocID="{BB50BEA7-CAE5-4FC6-9F34-0A0D6418A562}" presName="theInnerList" presStyleCnt="0"/>
      <dgm:spPr/>
    </dgm:pt>
    <dgm:pt modelId="{BDAB937D-116C-4CBB-A692-35D27115BC10}" type="pres">
      <dgm:prSet presAssocID="{260F71CA-4A38-461A-B2CB-F432244FBA15}" presName="childNode" presStyleLbl="node1" presStyleIdx="1" presStyleCnt="3">
        <dgm:presLayoutVars>
          <dgm:bulletEnabled val="1"/>
        </dgm:presLayoutVars>
      </dgm:prSet>
      <dgm:spPr/>
    </dgm:pt>
    <dgm:pt modelId="{FB5AB77C-3C00-4227-81ED-AF01477166C5}" type="pres">
      <dgm:prSet presAssocID="{BB50BEA7-CAE5-4FC6-9F34-0A0D6418A562}" presName="aSpace" presStyleCnt="0"/>
      <dgm:spPr/>
    </dgm:pt>
    <dgm:pt modelId="{BAD588C1-3563-4F71-9C75-A3578DE8F8D4}" type="pres">
      <dgm:prSet presAssocID="{112536EE-E0ED-4D29-9E0C-3F0D455E6F06}" presName="compNode" presStyleCnt="0"/>
      <dgm:spPr/>
    </dgm:pt>
    <dgm:pt modelId="{02975FAC-5400-442C-8BBE-22AF5D925546}" type="pres">
      <dgm:prSet presAssocID="{112536EE-E0ED-4D29-9E0C-3F0D455E6F06}" presName="aNode" presStyleLbl="bgShp" presStyleIdx="2" presStyleCnt="3"/>
      <dgm:spPr/>
    </dgm:pt>
    <dgm:pt modelId="{FB7B7117-BF1F-4783-90A3-E40278909B98}" type="pres">
      <dgm:prSet presAssocID="{112536EE-E0ED-4D29-9E0C-3F0D455E6F06}" presName="textNode" presStyleLbl="bgShp" presStyleIdx="2" presStyleCnt="3"/>
      <dgm:spPr/>
    </dgm:pt>
    <dgm:pt modelId="{378B3365-67FC-4ADD-BD05-4385DDA1FE69}" type="pres">
      <dgm:prSet presAssocID="{112536EE-E0ED-4D29-9E0C-3F0D455E6F06}" presName="compChildNode" presStyleCnt="0"/>
      <dgm:spPr/>
    </dgm:pt>
    <dgm:pt modelId="{8637D5D3-2507-4A1B-99C6-70F593DA45AA}" type="pres">
      <dgm:prSet presAssocID="{112536EE-E0ED-4D29-9E0C-3F0D455E6F06}" presName="theInnerList" presStyleCnt="0"/>
      <dgm:spPr/>
    </dgm:pt>
    <dgm:pt modelId="{992762D8-8C7D-4116-8216-03F533B97288}" type="pres">
      <dgm:prSet presAssocID="{59A55C28-6A76-40E3-9591-4CB8D1B55322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C3FCDE00-3FD3-4D14-8D19-6733A0F80BDA}" type="presOf" srcId="{BB50BEA7-CAE5-4FC6-9F34-0A0D6418A562}" destId="{16B99C1D-BD38-4842-A4D0-84BF74F1960D}" srcOrd="1" destOrd="0" presId="urn:microsoft.com/office/officeart/2005/8/layout/lProcess2"/>
    <dgm:cxn modelId="{D7D82209-9EE0-4EAC-8E72-695A2B1E517D}" type="presOf" srcId="{112536EE-E0ED-4D29-9E0C-3F0D455E6F06}" destId="{FB7B7117-BF1F-4783-90A3-E40278909B98}" srcOrd="1" destOrd="0" presId="urn:microsoft.com/office/officeart/2005/8/layout/lProcess2"/>
    <dgm:cxn modelId="{7E144D0C-795C-40ED-BCAF-476DED1D7072}" type="presOf" srcId="{260F71CA-4A38-461A-B2CB-F432244FBA15}" destId="{BDAB937D-116C-4CBB-A692-35D27115BC10}" srcOrd="0" destOrd="0" presId="urn:microsoft.com/office/officeart/2005/8/layout/lProcess2"/>
    <dgm:cxn modelId="{E3267D1A-8A79-463F-A3CD-10905C207E2B}" srcId="{3A750F24-3C2B-43C1-81CF-11BF09894E13}" destId="{BB50BEA7-CAE5-4FC6-9F34-0A0D6418A562}" srcOrd="1" destOrd="0" parTransId="{DC97647D-3BAB-4BD1-8B8A-AAD8288C7FB6}" sibTransId="{5B322415-9ED0-4BC6-9CAD-16C0C444B5AD}"/>
    <dgm:cxn modelId="{A656A420-6C11-416C-A4E4-FB71FB32950B}" type="presOf" srcId="{8D4990F9-9014-49D4-9134-E010E71CDA9A}" destId="{550EA275-7CE0-4701-A357-36369F95BD8F}" srcOrd="0" destOrd="0" presId="urn:microsoft.com/office/officeart/2005/8/layout/lProcess2"/>
    <dgm:cxn modelId="{853EAD22-C7E5-4BA1-B576-10C403796866}" type="presOf" srcId="{59A55C28-6A76-40E3-9591-4CB8D1B55322}" destId="{992762D8-8C7D-4116-8216-03F533B97288}" srcOrd="0" destOrd="0" presId="urn:microsoft.com/office/officeart/2005/8/layout/lProcess2"/>
    <dgm:cxn modelId="{C0782035-BF8F-461B-B36C-E9A5FE57B42D}" type="presOf" srcId="{BB50BEA7-CAE5-4FC6-9F34-0A0D6418A562}" destId="{EB9331D1-B0CC-4D05-B06F-EF9C937CFCDA}" srcOrd="0" destOrd="0" presId="urn:microsoft.com/office/officeart/2005/8/layout/lProcess2"/>
    <dgm:cxn modelId="{6BF1BD5E-36B6-4965-8AF7-7640587F7C2A}" srcId="{112536EE-E0ED-4D29-9E0C-3F0D455E6F06}" destId="{59A55C28-6A76-40E3-9591-4CB8D1B55322}" srcOrd="0" destOrd="0" parTransId="{13828581-8C31-4DA2-BB9C-B7C778662892}" sibTransId="{B9BAEF00-97DE-4B0B-A0F7-1981681AB492}"/>
    <dgm:cxn modelId="{250EFEA6-1C09-4A2C-91F9-CAB1D2A5AE1A}" type="presOf" srcId="{3A750F24-3C2B-43C1-81CF-11BF09894E13}" destId="{6BCE77C7-4645-46A0-8EFB-8293C226CAD5}" srcOrd="0" destOrd="0" presId="urn:microsoft.com/office/officeart/2005/8/layout/lProcess2"/>
    <dgm:cxn modelId="{D75715B4-241A-4037-967A-6270AC10D3A4}" type="presOf" srcId="{F433CD72-EC42-4CE3-B3A9-65EB6961D18F}" destId="{581F54A7-A51D-450A-8A77-7FB69E81D7FF}" srcOrd="0" destOrd="0" presId="urn:microsoft.com/office/officeart/2005/8/layout/lProcess2"/>
    <dgm:cxn modelId="{573FDEBC-0432-4635-B051-97EC9CD4612D}" type="presOf" srcId="{8D4990F9-9014-49D4-9134-E010E71CDA9A}" destId="{D4252260-97C2-40EC-A967-11ADB8D6C5F4}" srcOrd="1" destOrd="0" presId="urn:microsoft.com/office/officeart/2005/8/layout/lProcess2"/>
    <dgm:cxn modelId="{1932B9D2-30FB-445C-80D6-BF910DB2695C}" srcId="{3A750F24-3C2B-43C1-81CF-11BF09894E13}" destId="{112536EE-E0ED-4D29-9E0C-3F0D455E6F06}" srcOrd="2" destOrd="0" parTransId="{A725C426-26DB-4E17-A77C-C47C3EC9C58E}" sibTransId="{1B98A3E0-FBE5-4249-9803-0031B26BF955}"/>
    <dgm:cxn modelId="{9EC61FD7-11A5-4879-AB84-7DD14C7E106A}" srcId="{3A750F24-3C2B-43C1-81CF-11BF09894E13}" destId="{8D4990F9-9014-49D4-9134-E010E71CDA9A}" srcOrd="0" destOrd="0" parTransId="{E7A4AF9E-5788-4570-B803-B6ED67963855}" sibTransId="{3824A627-6841-49B4-8236-F484D6E74860}"/>
    <dgm:cxn modelId="{644FCFDA-378C-4EEB-9EFF-1F52B781DA37}" srcId="{8D4990F9-9014-49D4-9134-E010E71CDA9A}" destId="{F433CD72-EC42-4CE3-B3A9-65EB6961D18F}" srcOrd="0" destOrd="0" parTransId="{B5372F11-D038-4583-AA3A-7CDF3FA0AB23}" sibTransId="{AB74B0B4-D246-4A8A-8139-B864BE5FE2BB}"/>
    <dgm:cxn modelId="{A338C6DF-E652-4903-AF74-EBFE27583394}" srcId="{BB50BEA7-CAE5-4FC6-9F34-0A0D6418A562}" destId="{260F71CA-4A38-461A-B2CB-F432244FBA15}" srcOrd="0" destOrd="0" parTransId="{67E523E0-D38B-44A0-A399-24DBBD316B47}" sibTransId="{BEB8CC48-E26D-4924-B3D5-9C564BD751AE}"/>
    <dgm:cxn modelId="{88B71FE1-39DF-49EE-A860-BFA7E3F44A37}" type="presOf" srcId="{112536EE-E0ED-4D29-9E0C-3F0D455E6F06}" destId="{02975FAC-5400-442C-8BBE-22AF5D925546}" srcOrd="0" destOrd="0" presId="urn:microsoft.com/office/officeart/2005/8/layout/lProcess2"/>
    <dgm:cxn modelId="{C4F89284-5862-45A4-8A4B-4EB4E8CBB8B4}" type="presParOf" srcId="{6BCE77C7-4645-46A0-8EFB-8293C226CAD5}" destId="{3AF73873-DB8D-4E69-9DA9-D5D02C5300BF}" srcOrd="0" destOrd="0" presId="urn:microsoft.com/office/officeart/2005/8/layout/lProcess2"/>
    <dgm:cxn modelId="{2C5175D5-3424-4359-94A6-E0EFD787ADAF}" type="presParOf" srcId="{3AF73873-DB8D-4E69-9DA9-D5D02C5300BF}" destId="{550EA275-7CE0-4701-A357-36369F95BD8F}" srcOrd="0" destOrd="0" presId="urn:microsoft.com/office/officeart/2005/8/layout/lProcess2"/>
    <dgm:cxn modelId="{2B26C1BD-DE86-40BB-89B2-33CC9FB51B00}" type="presParOf" srcId="{3AF73873-DB8D-4E69-9DA9-D5D02C5300BF}" destId="{D4252260-97C2-40EC-A967-11ADB8D6C5F4}" srcOrd="1" destOrd="0" presId="urn:microsoft.com/office/officeart/2005/8/layout/lProcess2"/>
    <dgm:cxn modelId="{18C8A795-D8AD-41DE-8663-9DB8FF45A1FA}" type="presParOf" srcId="{3AF73873-DB8D-4E69-9DA9-D5D02C5300BF}" destId="{69063B09-ED68-4D0F-9828-F6B8F8599D8E}" srcOrd="2" destOrd="0" presId="urn:microsoft.com/office/officeart/2005/8/layout/lProcess2"/>
    <dgm:cxn modelId="{C9FAC3EB-A796-4F58-ADA5-5850F18D089F}" type="presParOf" srcId="{69063B09-ED68-4D0F-9828-F6B8F8599D8E}" destId="{B992C5B5-39EC-42C6-8F82-66F31508B7B6}" srcOrd="0" destOrd="0" presId="urn:microsoft.com/office/officeart/2005/8/layout/lProcess2"/>
    <dgm:cxn modelId="{73F12EA2-4CE4-43FA-A2DA-58F1A0F40DEE}" type="presParOf" srcId="{B992C5B5-39EC-42C6-8F82-66F31508B7B6}" destId="{581F54A7-A51D-450A-8A77-7FB69E81D7FF}" srcOrd="0" destOrd="0" presId="urn:microsoft.com/office/officeart/2005/8/layout/lProcess2"/>
    <dgm:cxn modelId="{305AE85A-4ED3-4FCF-83CE-93DCD16C8A31}" type="presParOf" srcId="{6BCE77C7-4645-46A0-8EFB-8293C226CAD5}" destId="{2FFE5E74-8EF6-4F92-99A8-7257DEAFDD4C}" srcOrd="1" destOrd="0" presId="urn:microsoft.com/office/officeart/2005/8/layout/lProcess2"/>
    <dgm:cxn modelId="{B9EB57DE-CE27-4B86-B64D-669F811E44CE}" type="presParOf" srcId="{6BCE77C7-4645-46A0-8EFB-8293C226CAD5}" destId="{4C26B900-FF83-412A-B932-8622A5E55157}" srcOrd="2" destOrd="0" presId="urn:microsoft.com/office/officeart/2005/8/layout/lProcess2"/>
    <dgm:cxn modelId="{656C7BC2-D25B-4555-819F-C754B9D36623}" type="presParOf" srcId="{4C26B900-FF83-412A-B932-8622A5E55157}" destId="{EB9331D1-B0CC-4D05-B06F-EF9C937CFCDA}" srcOrd="0" destOrd="0" presId="urn:microsoft.com/office/officeart/2005/8/layout/lProcess2"/>
    <dgm:cxn modelId="{F144C7E2-7348-4EC1-8ECF-482DFFDF71E6}" type="presParOf" srcId="{4C26B900-FF83-412A-B932-8622A5E55157}" destId="{16B99C1D-BD38-4842-A4D0-84BF74F1960D}" srcOrd="1" destOrd="0" presId="urn:microsoft.com/office/officeart/2005/8/layout/lProcess2"/>
    <dgm:cxn modelId="{DBD0EC27-F71C-45CD-BE92-A585DB94E9C3}" type="presParOf" srcId="{4C26B900-FF83-412A-B932-8622A5E55157}" destId="{5255C80B-3816-400A-A644-D68BEF5C0B77}" srcOrd="2" destOrd="0" presId="urn:microsoft.com/office/officeart/2005/8/layout/lProcess2"/>
    <dgm:cxn modelId="{33A0620C-E19B-4D34-81F1-BB7EF8F56BDC}" type="presParOf" srcId="{5255C80B-3816-400A-A644-D68BEF5C0B77}" destId="{E15DFBB5-D2E9-47C9-A938-2AFC2603CD48}" srcOrd="0" destOrd="0" presId="urn:microsoft.com/office/officeart/2005/8/layout/lProcess2"/>
    <dgm:cxn modelId="{9D76A970-5FD1-4278-92A2-BA55092B1A62}" type="presParOf" srcId="{E15DFBB5-D2E9-47C9-A938-2AFC2603CD48}" destId="{BDAB937D-116C-4CBB-A692-35D27115BC10}" srcOrd="0" destOrd="0" presId="urn:microsoft.com/office/officeart/2005/8/layout/lProcess2"/>
    <dgm:cxn modelId="{D963328C-BF73-45C9-93E4-0816AEAFFA2B}" type="presParOf" srcId="{6BCE77C7-4645-46A0-8EFB-8293C226CAD5}" destId="{FB5AB77C-3C00-4227-81ED-AF01477166C5}" srcOrd="3" destOrd="0" presId="urn:microsoft.com/office/officeart/2005/8/layout/lProcess2"/>
    <dgm:cxn modelId="{FE5EE80B-8900-4896-B2E8-74E7DD57CE3D}" type="presParOf" srcId="{6BCE77C7-4645-46A0-8EFB-8293C226CAD5}" destId="{BAD588C1-3563-4F71-9C75-A3578DE8F8D4}" srcOrd="4" destOrd="0" presId="urn:microsoft.com/office/officeart/2005/8/layout/lProcess2"/>
    <dgm:cxn modelId="{C506C908-CA04-4B67-8CA6-BDF940E0E710}" type="presParOf" srcId="{BAD588C1-3563-4F71-9C75-A3578DE8F8D4}" destId="{02975FAC-5400-442C-8BBE-22AF5D925546}" srcOrd="0" destOrd="0" presId="urn:microsoft.com/office/officeart/2005/8/layout/lProcess2"/>
    <dgm:cxn modelId="{533F3D48-F49A-4D79-BFF1-3BAA3570CBC6}" type="presParOf" srcId="{BAD588C1-3563-4F71-9C75-A3578DE8F8D4}" destId="{FB7B7117-BF1F-4783-90A3-E40278909B98}" srcOrd="1" destOrd="0" presId="urn:microsoft.com/office/officeart/2005/8/layout/lProcess2"/>
    <dgm:cxn modelId="{D2498F96-893B-4536-9DE6-993708ABA29F}" type="presParOf" srcId="{BAD588C1-3563-4F71-9C75-A3578DE8F8D4}" destId="{378B3365-67FC-4ADD-BD05-4385DDA1FE69}" srcOrd="2" destOrd="0" presId="urn:microsoft.com/office/officeart/2005/8/layout/lProcess2"/>
    <dgm:cxn modelId="{A7DD3731-3D21-4A9D-A7BF-E46E486D3E65}" type="presParOf" srcId="{378B3365-67FC-4ADD-BD05-4385DDA1FE69}" destId="{8637D5D3-2507-4A1B-99C6-70F593DA45AA}" srcOrd="0" destOrd="0" presId="urn:microsoft.com/office/officeart/2005/8/layout/lProcess2"/>
    <dgm:cxn modelId="{6DDD40FD-D856-457D-877F-6FAAAD41EC4D}" type="presParOf" srcId="{8637D5D3-2507-4A1B-99C6-70F593DA45AA}" destId="{992762D8-8C7D-4116-8216-03F533B97288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7B4E60-7A92-4316-8F0B-1CC1AE583EA4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it-IT"/>
        </a:p>
      </dgm:t>
    </dgm:pt>
    <dgm:pt modelId="{1DBBE29B-8654-43E8-BF2E-5EE34319C0ED}">
      <dgm:prSet phldrT="[Testo]" phldr="0"/>
      <dgm:spPr/>
      <dgm:t>
        <a:bodyPr/>
        <a:lstStyle/>
        <a:p>
          <a:r>
            <a:rPr lang="it-IT" dirty="0"/>
            <a:t>Tipo istologico</a:t>
          </a:r>
        </a:p>
      </dgm:t>
    </dgm:pt>
    <dgm:pt modelId="{B3668081-C1A4-4E12-9E8A-07E31835B71B}" type="parTrans" cxnId="{CCE14AD4-6C53-45BA-A677-E8A25D737611}">
      <dgm:prSet/>
      <dgm:spPr/>
      <dgm:t>
        <a:bodyPr/>
        <a:lstStyle/>
        <a:p>
          <a:endParaRPr lang="it-IT"/>
        </a:p>
      </dgm:t>
    </dgm:pt>
    <dgm:pt modelId="{62932D4D-0159-4457-AFB4-E572B470F525}" type="sibTrans" cxnId="{CCE14AD4-6C53-45BA-A677-E8A25D737611}">
      <dgm:prSet/>
      <dgm:spPr/>
      <dgm:t>
        <a:bodyPr/>
        <a:lstStyle/>
        <a:p>
          <a:endParaRPr lang="it-IT"/>
        </a:p>
      </dgm:t>
    </dgm:pt>
    <dgm:pt modelId="{E157A4FA-B50C-4E94-BD8D-42A078B32471}">
      <dgm:prSet phldrT="[Testo]" phldr="0"/>
      <dgm:spPr/>
      <dgm:t>
        <a:bodyPr/>
        <a:lstStyle/>
        <a:p>
          <a:r>
            <a:rPr lang="it-IT" dirty="0"/>
            <a:t>In entrambe le coorti </a:t>
          </a:r>
          <a:r>
            <a:rPr lang="it-IT" dirty="0">
              <a:sym typeface="Wingdings" panose="05000000000000000000" pitchFamily="2" charset="2"/>
            </a:rPr>
            <a:t> </a:t>
          </a:r>
          <a:r>
            <a:rPr lang="it-IT" b="1" dirty="0">
              <a:solidFill>
                <a:schemeClr val="tx1"/>
              </a:solidFill>
            </a:rPr>
            <a:t>Carcinoma Duttale Infiltrante No Special </a:t>
          </a:r>
          <a:r>
            <a:rPr lang="it-IT" b="1" dirty="0" err="1">
              <a:solidFill>
                <a:schemeClr val="tx1"/>
              </a:solidFill>
            </a:rPr>
            <a:t>Type</a:t>
          </a:r>
          <a:r>
            <a:rPr lang="it-IT" b="1" dirty="0">
              <a:solidFill>
                <a:schemeClr val="tx1"/>
              </a:solidFill>
            </a:rPr>
            <a:t> </a:t>
          </a:r>
          <a:r>
            <a:rPr lang="it-IT" dirty="0">
              <a:solidFill>
                <a:schemeClr val="tx1"/>
              </a:solidFill>
            </a:rPr>
            <a:t>e </a:t>
          </a:r>
          <a:r>
            <a:rPr lang="it-IT" b="1" dirty="0">
              <a:solidFill>
                <a:schemeClr val="tx1"/>
              </a:solidFill>
            </a:rPr>
            <a:t>G2.</a:t>
          </a:r>
          <a:r>
            <a:rPr lang="it-IT" dirty="0">
              <a:solidFill>
                <a:schemeClr val="tx1"/>
              </a:solidFill>
            </a:rPr>
            <a:t> </a:t>
          </a:r>
          <a:endParaRPr lang="it-IT" dirty="0"/>
        </a:p>
      </dgm:t>
    </dgm:pt>
    <dgm:pt modelId="{8A118061-546A-41DB-A7EC-B443B923C9E9}" type="parTrans" cxnId="{09640680-FCAF-4B03-98DA-07128E3687A8}">
      <dgm:prSet/>
      <dgm:spPr/>
      <dgm:t>
        <a:bodyPr/>
        <a:lstStyle/>
        <a:p>
          <a:endParaRPr lang="it-IT"/>
        </a:p>
      </dgm:t>
    </dgm:pt>
    <dgm:pt modelId="{CD7859C5-D342-4819-AD58-0737EC6FB3DD}" type="sibTrans" cxnId="{09640680-FCAF-4B03-98DA-07128E3687A8}">
      <dgm:prSet/>
      <dgm:spPr/>
      <dgm:t>
        <a:bodyPr/>
        <a:lstStyle/>
        <a:p>
          <a:endParaRPr lang="it-IT"/>
        </a:p>
      </dgm:t>
    </dgm:pt>
    <dgm:pt modelId="{9C601357-3D8B-4768-BB79-5D83A9C8CAE4}">
      <dgm:prSet phldrT="[Testo]" phldr="0"/>
      <dgm:spPr/>
      <dgm:t>
        <a:bodyPr/>
        <a:lstStyle/>
        <a:p>
          <a:r>
            <a:rPr lang="it-IT" dirty="0"/>
            <a:t>Trattamento chirurgico</a:t>
          </a:r>
        </a:p>
      </dgm:t>
    </dgm:pt>
    <dgm:pt modelId="{88A2F7CA-C08D-481A-A174-468CF8B123EF}" type="parTrans" cxnId="{C2804C68-BBF6-4A82-B37B-F8026F55F987}">
      <dgm:prSet/>
      <dgm:spPr/>
      <dgm:t>
        <a:bodyPr/>
        <a:lstStyle/>
        <a:p>
          <a:endParaRPr lang="it-IT"/>
        </a:p>
      </dgm:t>
    </dgm:pt>
    <dgm:pt modelId="{AB3BC1E4-C21D-4ED8-8EEA-6B285B9BBA3E}" type="sibTrans" cxnId="{C2804C68-BBF6-4A82-B37B-F8026F55F987}">
      <dgm:prSet/>
      <dgm:spPr/>
      <dgm:t>
        <a:bodyPr/>
        <a:lstStyle/>
        <a:p>
          <a:endParaRPr lang="it-IT"/>
        </a:p>
      </dgm:t>
    </dgm:pt>
    <dgm:pt modelId="{BF94C762-3FAA-4262-A2A7-FD6F7595D69C}">
      <dgm:prSet phldrT="[Testo]" phldr="0"/>
      <dgm:spPr/>
      <dgm:t>
        <a:bodyPr/>
        <a:lstStyle/>
        <a:p>
          <a:r>
            <a:rPr lang="it-IT" dirty="0"/>
            <a:t>Dall’analisi colombiana è emerso che il 72,6% delle pazienti veniva sottoposta a </a:t>
          </a:r>
          <a:r>
            <a:rPr lang="it-IT" b="1" dirty="0"/>
            <a:t>mastectomia</a:t>
          </a:r>
          <a:r>
            <a:rPr lang="it-IT" dirty="0"/>
            <a:t> (in qualsiasi classe di BMI) + </a:t>
          </a:r>
          <a:r>
            <a:rPr lang="it-IT" b="1" dirty="0" err="1"/>
            <a:t>linfadencectomia</a:t>
          </a:r>
          <a:r>
            <a:rPr lang="it-IT" b="1" dirty="0"/>
            <a:t> ascellare </a:t>
          </a:r>
          <a:r>
            <a:rPr lang="it-IT" dirty="0"/>
            <a:t>(63,7%)</a:t>
          </a:r>
        </a:p>
      </dgm:t>
    </dgm:pt>
    <dgm:pt modelId="{59D6435E-D95A-4ABF-A865-68041DEC5A73}" type="parTrans" cxnId="{E9479C1B-34DE-4ADD-BD97-D857B20EDE00}">
      <dgm:prSet/>
      <dgm:spPr/>
      <dgm:t>
        <a:bodyPr/>
        <a:lstStyle/>
        <a:p>
          <a:endParaRPr lang="it-IT"/>
        </a:p>
      </dgm:t>
    </dgm:pt>
    <dgm:pt modelId="{A914FC22-7458-4343-8D9C-8C8DC86F1828}" type="sibTrans" cxnId="{E9479C1B-34DE-4ADD-BD97-D857B20EDE00}">
      <dgm:prSet/>
      <dgm:spPr/>
      <dgm:t>
        <a:bodyPr/>
        <a:lstStyle/>
        <a:p>
          <a:endParaRPr lang="it-IT"/>
        </a:p>
      </dgm:t>
    </dgm:pt>
    <dgm:pt modelId="{D39E177F-A888-4667-A132-ACD133A0D591}">
      <dgm:prSet phldrT="[Testo]" phldr="0"/>
      <dgm:spPr/>
      <dgm:t>
        <a:bodyPr/>
        <a:lstStyle/>
        <a:p>
          <a:r>
            <a:rPr lang="it-IT" dirty="0"/>
            <a:t>Risultati più significativi</a:t>
          </a:r>
        </a:p>
      </dgm:t>
    </dgm:pt>
    <dgm:pt modelId="{915E6897-51FD-4DCB-933E-A5306494F6EA}" type="parTrans" cxnId="{0D301599-3269-4540-A33C-4648AEA64C66}">
      <dgm:prSet/>
      <dgm:spPr/>
      <dgm:t>
        <a:bodyPr/>
        <a:lstStyle/>
        <a:p>
          <a:endParaRPr lang="it-IT"/>
        </a:p>
      </dgm:t>
    </dgm:pt>
    <dgm:pt modelId="{B2A5F5ED-736D-4EF5-898A-1CEBCC42F31E}" type="sibTrans" cxnId="{0D301599-3269-4540-A33C-4648AEA64C66}">
      <dgm:prSet/>
      <dgm:spPr/>
      <dgm:t>
        <a:bodyPr/>
        <a:lstStyle/>
        <a:p>
          <a:endParaRPr lang="it-IT"/>
        </a:p>
      </dgm:t>
    </dgm:pt>
    <dgm:pt modelId="{01B5EE31-FD56-44DF-882E-C887ADCCD012}">
      <dgm:prSet phldrT="[Testo]"/>
      <dgm:spPr/>
      <dgm:t>
        <a:bodyPr/>
        <a:lstStyle/>
        <a:p>
          <a:r>
            <a:rPr lang="it-IT" dirty="0">
              <a:solidFill>
                <a:schemeClr val="tx1"/>
              </a:solidFill>
            </a:rPr>
            <a:t>differenza di </a:t>
          </a:r>
          <a:r>
            <a:rPr lang="it-IT" b="1" dirty="0">
              <a:solidFill>
                <a:schemeClr val="tx1"/>
              </a:solidFill>
            </a:rPr>
            <a:t>BMI</a:t>
          </a:r>
          <a:endParaRPr lang="it-IT" dirty="0"/>
        </a:p>
      </dgm:t>
    </dgm:pt>
    <dgm:pt modelId="{178092E4-1E8B-40ED-B224-E4991BCD18D9}" type="parTrans" cxnId="{1C34CA46-FCA3-4C36-B574-6D062DC859CC}">
      <dgm:prSet/>
      <dgm:spPr/>
      <dgm:t>
        <a:bodyPr/>
        <a:lstStyle/>
        <a:p>
          <a:endParaRPr lang="it-IT"/>
        </a:p>
      </dgm:t>
    </dgm:pt>
    <dgm:pt modelId="{2C82210B-8C30-4FCA-96B5-1998BB8F86B5}" type="sibTrans" cxnId="{1C34CA46-FCA3-4C36-B574-6D062DC859CC}">
      <dgm:prSet/>
      <dgm:spPr/>
      <dgm:t>
        <a:bodyPr/>
        <a:lstStyle/>
        <a:p>
          <a:endParaRPr lang="it-IT"/>
        </a:p>
      </dgm:t>
    </dgm:pt>
    <dgm:pt modelId="{F6D24D16-38C0-44BD-97FB-796E0DB56CFE}">
      <dgm:prSet phldrT="[Testo]"/>
      <dgm:spPr/>
      <dgm:t>
        <a:bodyPr/>
        <a:lstStyle/>
        <a:p>
          <a:r>
            <a:rPr lang="it-IT" b="1" dirty="0">
              <a:solidFill>
                <a:schemeClr val="tx1"/>
              </a:solidFill>
            </a:rPr>
            <a:t>lo stadio </a:t>
          </a:r>
          <a:r>
            <a:rPr lang="it-IT" b="1" dirty="0" err="1">
              <a:solidFill>
                <a:schemeClr val="tx1"/>
              </a:solidFill>
            </a:rPr>
            <a:t>pT</a:t>
          </a:r>
          <a:endParaRPr lang="it-IT" dirty="0"/>
        </a:p>
      </dgm:t>
    </dgm:pt>
    <dgm:pt modelId="{30187021-1832-4F40-9A81-696A4457BC6B}" type="parTrans" cxnId="{B18F9046-CE65-48B7-8F54-1EE770B1BB00}">
      <dgm:prSet/>
      <dgm:spPr/>
      <dgm:t>
        <a:bodyPr/>
        <a:lstStyle/>
        <a:p>
          <a:endParaRPr lang="it-IT"/>
        </a:p>
      </dgm:t>
    </dgm:pt>
    <dgm:pt modelId="{B0F68D14-8C44-4A13-9507-7BEB96488049}" type="sibTrans" cxnId="{B18F9046-CE65-48B7-8F54-1EE770B1BB00}">
      <dgm:prSet/>
      <dgm:spPr/>
      <dgm:t>
        <a:bodyPr/>
        <a:lstStyle/>
        <a:p>
          <a:endParaRPr lang="it-IT"/>
        </a:p>
      </dgm:t>
    </dgm:pt>
    <dgm:pt modelId="{939CF887-F6EA-4093-8F88-E4000A6EE594}">
      <dgm:prSet phldrT="[Testo]"/>
      <dgm:spPr/>
      <dgm:t>
        <a:bodyPr/>
        <a:lstStyle/>
        <a:p>
          <a:r>
            <a:rPr lang="it-IT" b="1" dirty="0">
              <a:solidFill>
                <a:schemeClr val="tx1"/>
              </a:solidFill>
            </a:rPr>
            <a:t>i sottotipi molecolari</a:t>
          </a:r>
          <a:endParaRPr lang="it-IT" dirty="0"/>
        </a:p>
      </dgm:t>
    </dgm:pt>
    <dgm:pt modelId="{AAF4B5FD-CF64-4BA9-8A92-0BD8E158D081}" type="parTrans" cxnId="{1776A248-D0FB-49A6-9E55-9AA9798E35A3}">
      <dgm:prSet/>
      <dgm:spPr/>
      <dgm:t>
        <a:bodyPr/>
        <a:lstStyle/>
        <a:p>
          <a:endParaRPr lang="it-IT"/>
        </a:p>
      </dgm:t>
    </dgm:pt>
    <dgm:pt modelId="{9EC2FAC1-1C4A-483B-941D-16ADA696532A}" type="sibTrans" cxnId="{1776A248-D0FB-49A6-9E55-9AA9798E35A3}">
      <dgm:prSet/>
      <dgm:spPr/>
      <dgm:t>
        <a:bodyPr/>
        <a:lstStyle/>
        <a:p>
          <a:endParaRPr lang="it-IT"/>
        </a:p>
      </dgm:t>
    </dgm:pt>
    <dgm:pt modelId="{CFC2C5CA-4B91-40B8-B2CE-EABAECBBEF8B}">
      <dgm:prSet phldrT="[Testo]"/>
      <dgm:spPr/>
      <dgm:t>
        <a:bodyPr/>
        <a:lstStyle/>
        <a:p>
          <a:r>
            <a:rPr lang="it-IT" b="1" dirty="0">
              <a:solidFill>
                <a:schemeClr val="tx1"/>
              </a:solidFill>
            </a:rPr>
            <a:t>falsi negativi ecografici.</a:t>
          </a:r>
          <a:endParaRPr lang="it-IT" dirty="0"/>
        </a:p>
      </dgm:t>
    </dgm:pt>
    <dgm:pt modelId="{752543F7-D02D-4E43-9DEF-8E0E98AE1CF3}" type="parTrans" cxnId="{7C56FA93-2D44-4094-AB00-CBA7B0B72E22}">
      <dgm:prSet/>
      <dgm:spPr/>
      <dgm:t>
        <a:bodyPr/>
        <a:lstStyle/>
        <a:p>
          <a:endParaRPr lang="it-IT"/>
        </a:p>
      </dgm:t>
    </dgm:pt>
    <dgm:pt modelId="{6EC62F24-58CD-4A05-A8E5-9BA05D65B11C}" type="sibTrans" cxnId="{7C56FA93-2D44-4094-AB00-CBA7B0B72E22}">
      <dgm:prSet/>
      <dgm:spPr/>
      <dgm:t>
        <a:bodyPr/>
        <a:lstStyle/>
        <a:p>
          <a:endParaRPr lang="it-IT"/>
        </a:p>
      </dgm:t>
    </dgm:pt>
    <dgm:pt modelId="{BD1E1BEA-BB0E-4878-B8AA-8685ED998F81}" type="pres">
      <dgm:prSet presAssocID="{4E7B4E60-7A92-4316-8F0B-1CC1AE583EA4}" presName="Name0" presStyleCnt="0">
        <dgm:presLayoutVars>
          <dgm:dir/>
          <dgm:animLvl val="lvl"/>
          <dgm:resizeHandles val="exact"/>
        </dgm:presLayoutVars>
      </dgm:prSet>
      <dgm:spPr/>
    </dgm:pt>
    <dgm:pt modelId="{ACA442CC-D6B4-487D-95DF-4680C042EC79}" type="pres">
      <dgm:prSet presAssocID="{1DBBE29B-8654-43E8-BF2E-5EE34319C0ED}" presName="linNode" presStyleCnt="0"/>
      <dgm:spPr/>
    </dgm:pt>
    <dgm:pt modelId="{CECC092E-E4A7-484F-B27B-AD128525C20F}" type="pres">
      <dgm:prSet presAssocID="{1DBBE29B-8654-43E8-BF2E-5EE34319C0ED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1E134769-0BD6-48F9-B865-3D102053C8DB}" type="pres">
      <dgm:prSet presAssocID="{1DBBE29B-8654-43E8-BF2E-5EE34319C0ED}" presName="descendantText" presStyleLbl="alignAccFollowNode1" presStyleIdx="0" presStyleCnt="3">
        <dgm:presLayoutVars>
          <dgm:bulletEnabled val="1"/>
        </dgm:presLayoutVars>
      </dgm:prSet>
      <dgm:spPr/>
    </dgm:pt>
    <dgm:pt modelId="{3447C31B-5FBD-4362-AE98-19B6CDA5ADC7}" type="pres">
      <dgm:prSet presAssocID="{62932D4D-0159-4457-AFB4-E572B470F525}" presName="sp" presStyleCnt="0"/>
      <dgm:spPr/>
    </dgm:pt>
    <dgm:pt modelId="{A9A9C1C3-0896-4BC2-9845-68385AED643B}" type="pres">
      <dgm:prSet presAssocID="{9C601357-3D8B-4768-BB79-5D83A9C8CAE4}" presName="linNode" presStyleCnt="0"/>
      <dgm:spPr/>
    </dgm:pt>
    <dgm:pt modelId="{698CCB97-1436-42EA-A5A2-0A860A41F016}" type="pres">
      <dgm:prSet presAssocID="{9C601357-3D8B-4768-BB79-5D83A9C8CAE4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1547D63-1A8B-45A4-8320-1D9A34F82A82}" type="pres">
      <dgm:prSet presAssocID="{9C601357-3D8B-4768-BB79-5D83A9C8CAE4}" presName="descendantText" presStyleLbl="alignAccFollowNode1" presStyleIdx="1" presStyleCnt="3">
        <dgm:presLayoutVars>
          <dgm:bulletEnabled val="1"/>
        </dgm:presLayoutVars>
      </dgm:prSet>
      <dgm:spPr/>
    </dgm:pt>
    <dgm:pt modelId="{3E05E9D5-D324-4B11-8009-AD2F371CC717}" type="pres">
      <dgm:prSet presAssocID="{AB3BC1E4-C21D-4ED8-8EEA-6B285B9BBA3E}" presName="sp" presStyleCnt="0"/>
      <dgm:spPr/>
    </dgm:pt>
    <dgm:pt modelId="{2184737D-0BA2-471C-8F77-4CEFA309254E}" type="pres">
      <dgm:prSet presAssocID="{D39E177F-A888-4667-A132-ACD133A0D591}" presName="linNode" presStyleCnt="0"/>
      <dgm:spPr/>
    </dgm:pt>
    <dgm:pt modelId="{7C78FFDE-70B7-44BE-8C22-AA5B52558CCB}" type="pres">
      <dgm:prSet presAssocID="{D39E177F-A888-4667-A132-ACD133A0D591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9BE11739-9491-49AC-AF45-AD5EC3147B99}" type="pres">
      <dgm:prSet presAssocID="{D39E177F-A888-4667-A132-ACD133A0D591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57620209-A9B2-44DE-83F9-198FA4AD19D3}" type="presOf" srcId="{939CF887-F6EA-4093-8F88-E4000A6EE594}" destId="{9BE11739-9491-49AC-AF45-AD5EC3147B99}" srcOrd="0" destOrd="2" presId="urn:microsoft.com/office/officeart/2005/8/layout/vList5"/>
    <dgm:cxn modelId="{E9479C1B-34DE-4ADD-BD97-D857B20EDE00}" srcId="{9C601357-3D8B-4768-BB79-5D83A9C8CAE4}" destId="{BF94C762-3FAA-4262-A2A7-FD6F7595D69C}" srcOrd="0" destOrd="0" parTransId="{59D6435E-D95A-4ABF-A865-68041DEC5A73}" sibTransId="{A914FC22-7458-4343-8D9C-8C8DC86F1828}"/>
    <dgm:cxn modelId="{0DE7F727-ABE0-4670-8BFA-3E069401AC25}" type="presOf" srcId="{CFC2C5CA-4B91-40B8-B2CE-EABAECBBEF8B}" destId="{9BE11739-9491-49AC-AF45-AD5EC3147B99}" srcOrd="0" destOrd="3" presId="urn:microsoft.com/office/officeart/2005/8/layout/vList5"/>
    <dgm:cxn modelId="{745EF22D-A6DD-4714-89EC-B81238ADD5ED}" type="presOf" srcId="{D39E177F-A888-4667-A132-ACD133A0D591}" destId="{7C78FFDE-70B7-44BE-8C22-AA5B52558CCB}" srcOrd="0" destOrd="0" presId="urn:microsoft.com/office/officeart/2005/8/layout/vList5"/>
    <dgm:cxn modelId="{B18F9046-CE65-48B7-8F54-1EE770B1BB00}" srcId="{D39E177F-A888-4667-A132-ACD133A0D591}" destId="{F6D24D16-38C0-44BD-97FB-796E0DB56CFE}" srcOrd="1" destOrd="0" parTransId="{30187021-1832-4F40-9A81-696A4457BC6B}" sibTransId="{B0F68D14-8C44-4A13-9507-7BEB96488049}"/>
    <dgm:cxn modelId="{1C34CA46-FCA3-4C36-B574-6D062DC859CC}" srcId="{D39E177F-A888-4667-A132-ACD133A0D591}" destId="{01B5EE31-FD56-44DF-882E-C887ADCCD012}" srcOrd="0" destOrd="0" parTransId="{178092E4-1E8B-40ED-B224-E4991BCD18D9}" sibTransId="{2C82210B-8C30-4FCA-96B5-1998BB8F86B5}"/>
    <dgm:cxn modelId="{C2804C68-BBF6-4A82-B37B-F8026F55F987}" srcId="{4E7B4E60-7A92-4316-8F0B-1CC1AE583EA4}" destId="{9C601357-3D8B-4768-BB79-5D83A9C8CAE4}" srcOrd="1" destOrd="0" parTransId="{88A2F7CA-C08D-481A-A174-468CF8B123EF}" sibTransId="{AB3BC1E4-C21D-4ED8-8EEA-6B285B9BBA3E}"/>
    <dgm:cxn modelId="{1776A248-D0FB-49A6-9E55-9AA9798E35A3}" srcId="{D39E177F-A888-4667-A132-ACD133A0D591}" destId="{939CF887-F6EA-4093-8F88-E4000A6EE594}" srcOrd="2" destOrd="0" parTransId="{AAF4B5FD-CF64-4BA9-8A92-0BD8E158D081}" sibTransId="{9EC2FAC1-1C4A-483B-941D-16ADA696532A}"/>
    <dgm:cxn modelId="{0109FA75-D8C1-4F8E-83B2-334B4A937F3B}" type="presOf" srcId="{9C601357-3D8B-4768-BB79-5D83A9C8CAE4}" destId="{698CCB97-1436-42EA-A5A2-0A860A41F016}" srcOrd="0" destOrd="0" presId="urn:microsoft.com/office/officeart/2005/8/layout/vList5"/>
    <dgm:cxn modelId="{994D8756-0A68-4508-A6F1-4664EA4C5C04}" type="presOf" srcId="{01B5EE31-FD56-44DF-882E-C887ADCCD012}" destId="{9BE11739-9491-49AC-AF45-AD5EC3147B99}" srcOrd="0" destOrd="0" presId="urn:microsoft.com/office/officeart/2005/8/layout/vList5"/>
    <dgm:cxn modelId="{09640680-FCAF-4B03-98DA-07128E3687A8}" srcId="{1DBBE29B-8654-43E8-BF2E-5EE34319C0ED}" destId="{E157A4FA-B50C-4E94-BD8D-42A078B32471}" srcOrd="0" destOrd="0" parTransId="{8A118061-546A-41DB-A7EC-B443B923C9E9}" sibTransId="{CD7859C5-D342-4819-AD58-0737EC6FB3DD}"/>
    <dgm:cxn modelId="{582A4083-CC39-49D0-A68B-F04FFBC06E4F}" type="presOf" srcId="{BF94C762-3FAA-4262-A2A7-FD6F7595D69C}" destId="{A1547D63-1A8B-45A4-8320-1D9A34F82A82}" srcOrd="0" destOrd="0" presId="urn:microsoft.com/office/officeart/2005/8/layout/vList5"/>
    <dgm:cxn modelId="{9B4A4B8F-8B15-479B-A5B1-CB46195047AF}" type="presOf" srcId="{1DBBE29B-8654-43E8-BF2E-5EE34319C0ED}" destId="{CECC092E-E4A7-484F-B27B-AD128525C20F}" srcOrd="0" destOrd="0" presId="urn:microsoft.com/office/officeart/2005/8/layout/vList5"/>
    <dgm:cxn modelId="{6BD7D38F-87DB-4835-9641-F575A24782B0}" type="presOf" srcId="{F6D24D16-38C0-44BD-97FB-796E0DB56CFE}" destId="{9BE11739-9491-49AC-AF45-AD5EC3147B99}" srcOrd="0" destOrd="1" presId="urn:microsoft.com/office/officeart/2005/8/layout/vList5"/>
    <dgm:cxn modelId="{7C56FA93-2D44-4094-AB00-CBA7B0B72E22}" srcId="{D39E177F-A888-4667-A132-ACD133A0D591}" destId="{CFC2C5CA-4B91-40B8-B2CE-EABAECBBEF8B}" srcOrd="3" destOrd="0" parTransId="{752543F7-D02D-4E43-9DEF-8E0E98AE1CF3}" sibTransId="{6EC62F24-58CD-4A05-A8E5-9BA05D65B11C}"/>
    <dgm:cxn modelId="{0D301599-3269-4540-A33C-4648AEA64C66}" srcId="{4E7B4E60-7A92-4316-8F0B-1CC1AE583EA4}" destId="{D39E177F-A888-4667-A132-ACD133A0D591}" srcOrd="2" destOrd="0" parTransId="{915E6897-51FD-4DCB-933E-A5306494F6EA}" sibTransId="{B2A5F5ED-736D-4EF5-898A-1CEBCC42F31E}"/>
    <dgm:cxn modelId="{772A2DCC-C136-410A-BBA4-EC6E44CB4B27}" type="presOf" srcId="{4E7B4E60-7A92-4316-8F0B-1CC1AE583EA4}" destId="{BD1E1BEA-BB0E-4878-B8AA-8685ED998F81}" srcOrd="0" destOrd="0" presId="urn:microsoft.com/office/officeart/2005/8/layout/vList5"/>
    <dgm:cxn modelId="{CCE14AD4-6C53-45BA-A677-E8A25D737611}" srcId="{4E7B4E60-7A92-4316-8F0B-1CC1AE583EA4}" destId="{1DBBE29B-8654-43E8-BF2E-5EE34319C0ED}" srcOrd="0" destOrd="0" parTransId="{B3668081-C1A4-4E12-9E8A-07E31835B71B}" sibTransId="{62932D4D-0159-4457-AFB4-E572B470F525}"/>
    <dgm:cxn modelId="{BCA0C4DD-1674-4370-86CB-4F468C11503E}" type="presOf" srcId="{E157A4FA-B50C-4E94-BD8D-42A078B32471}" destId="{1E134769-0BD6-48F9-B865-3D102053C8DB}" srcOrd="0" destOrd="0" presId="urn:microsoft.com/office/officeart/2005/8/layout/vList5"/>
    <dgm:cxn modelId="{5CBBEC8E-AE74-40FC-862B-7BFB05B75EF4}" type="presParOf" srcId="{BD1E1BEA-BB0E-4878-B8AA-8685ED998F81}" destId="{ACA442CC-D6B4-487D-95DF-4680C042EC79}" srcOrd="0" destOrd="0" presId="urn:microsoft.com/office/officeart/2005/8/layout/vList5"/>
    <dgm:cxn modelId="{2631E0DC-13B2-4770-9478-0615FA6987B5}" type="presParOf" srcId="{ACA442CC-D6B4-487D-95DF-4680C042EC79}" destId="{CECC092E-E4A7-484F-B27B-AD128525C20F}" srcOrd="0" destOrd="0" presId="urn:microsoft.com/office/officeart/2005/8/layout/vList5"/>
    <dgm:cxn modelId="{5877AAD2-A990-475A-8F8B-9F6FD78DF9F1}" type="presParOf" srcId="{ACA442CC-D6B4-487D-95DF-4680C042EC79}" destId="{1E134769-0BD6-48F9-B865-3D102053C8DB}" srcOrd="1" destOrd="0" presId="urn:microsoft.com/office/officeart/2005/8/layout/vList5"/>
    <dgm:cxn modelId="{7DBEA3E9-FAFA-4FC7-ABF6-2911887BD515}" type="presParOf" srcId="{BD1E1BEA-BB0E-4878-B8AA-8685ED998F81}" destId="{3447C31B-5FBD-4362-AE98-19B6CDA5ADC7}" srcOrd="1" destOrd="0" presId="urn:microsoft.com/office/officeart/2005/8/layout/vList5"/>
    <dgm:cxn modelId="{F0BE0524-09BD-4E85-A633-29197AEA3E4D}" type="presParOf" srcId="{BD1E1BEA-BB0E-4878-B8AA-8685ED998F81}" destId="{A9A9C1C3-0896-4BC2-9845-68385AED643B}" srcOrd="2" destOrd="0" presId="urn:microsoft.com/office/officeart/2005/8/layout/vList5"/>
    <dgm:cxn modelId="{27C6A6A6-68F0-4002-9CBA-1E3CED96607B}" type="presParOf" srcId="{A9A9C1C3-0896-4BC2-9845-68385AED643B}" destId="{698CCB97-1436-42EA-A5A2-0A860A41F016}" srcOrd="0" destOrd="0" presId="urn:microsoft.com/office/officeart/2005/8/layout/vList5"/>
    <dgm:cxn modelId="{E2662FC2-82C4-4C92-9132-70EE0498F475}" type="presParOf" srcId="{A9A9C1C3-0896-4BC2-9845-68385AED643B}" destId="{A1547D63-1A8B-45A4-8320-1D9A34F82A82}" srcOrd="1" destOrd="0" presId="urn:microsoft.com/office/officeart/2005/8/layout/vList5"/>
    <dgm:cxn modelId="{D23A1EEC-1614-419E-9189-54D1D300C84B}" type="presParOf" srcId="{BD1E1BEA-BB0E-4878-B8AA-8685ED998F81}" destId="{3E05E9D5-D324-4B11-8009-AD2F371CC717}" srcOrd="3" destOrd="0" presId="urn:microsoft.com/office/officeart/2005/8/layout/vList5"/>
    <dgm:cxn modelId="{61AF6BD5-202B-4D66-A275-F21B677FE07B}" type="presParOf" srcId="{BD1E1BEA-BB0E-4878-B8AA-8685ED998F81}" destId="{2184737D-0BA2-471C-8F77-4CEFA309254E}" srcOrd="4" destOrd="0" presId="urn:microsoft.com/office/officeart/2005/8/layout/vList5"/>
    <dgm:cxn modelId="{F7BB2EDE-52BE-424D-848F-993B432E95DE}" type="presParOf" srcId="{2184737D-0BA2-471C-8F77-4CEFA309254E}" destId="{7C78FFDE-70B7-44BE-8C22-AA5B52558CCB}" srcOrd="0" destOrd="0" presId="urn:microsoft.com/office/officeart/2005/8/layout/vList5"/>
    <dgm:cxn modelId="{787CB91D-74C4-405A-B8FB-C081D79DE236}" type="presParOf" srcId="{2184737D-0BA2-471C-8F77-4CEFA309254E}" destId="{9BE11739-9491-49AC-AF45-AD5EC3147B9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48BFA0-9A8E-4500-8A2C-B54E19C08BA9}">
      <dsp:nvSpPr>
        <dsp:cNvPr id="0" name=""/>
        <dsp:cNvSpPr/>
      </dsp:nvSpPr>
      <dsp:spPr>
        <a:xfrm>
          <a:off x="0" y="0"/>
          <a:ext cx="3163644" cy="362715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4000" kern="1200" dirty="0"/>
        </a:p>
      </dsp:txBody>
      <dsp:txXfrm>
        <a:off x="0" y="0"/>
        <a:ext cx="3163644" cy="1088147"/>
      </dsp:txXfrm>
    </dsp:sp>
    <dsp:sp modelId="{0723F5C3-AD64-4B58-94DB-E521ACF7D13F}">
      <dsp:nvSpPr>
        <dsp:cNvPr id="0" name=""/>
        <dsp:cNvSpPr/>
      </dsp:nvSpPr>
      <dsp:spPr>
        <a:xfrm>
          <a:off x="317581" y="1692395"/>
          <a:ext cx="2530915" cy="528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2,3 mln                          </a:t>
          </a:r>
          <a:r>
            <a:rPr lang="it-IT" sz="1200" kern="1200" dirty="0"/>
            <a:t>Nuovi casi annui</a:t>
          </a:r>
        </a:p>
      </dsp:txBody>
      <dsp:txXfrm>
        <a:off x="333057" y="1707871"/>
        <a:ext cx="2499963" cy="497447"/>
      </dsp:txXfrm>
    </dsp:sp>
    <dsp:sp modelId="{95A156B1-F7BB-44A2-9F4C-138F9B0125F6}">
      <dsp:nvSpPr>
        <dsp:cNvPr id="0" name=""/>
        <dsp:cNvSpPr/>
      </dsp:nvSpPr>
      <dsp:spPr>
        <a:xfrm>
          <a:off x="317581" y="2878812"/>
          <a:ext cx="2530915" cy="528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764 000                       </a:t>
          </a:r>
          <a:r>
            <a:rPr lang="it-IT" sz="1200" kern="1200" dirty="0"/>
            <a:t>decessi annui</a:t>
          </a:r>
        </a:p>
      </dsp:txBody>
      <dsp:txXfrm>
        <a:off x="333057" y="2894288"/>
        <a:ext cx="2499963" cy="497447"/>
      </dsp:txXfrm>
    </dsp:sp>
    <dsp:sp modelId="{62F071C9-3F65-4FB4-A874-EFFA20F593EF}">
      <dsp:nvSpPr>
        <dsp:cNvPr id="0" name=""/>
        <dsp:cNvSpPr/>
      </dsp:nvSpPr>
      <dsp:spPr>
        <a:xfrm>
          <a:off x="317581" y="2274961"/>
          <a:ext cx="2530915" cy="528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1 su 8                                                    </a:t>
          </a:r>
          <a:r>
            <a:rPr lang="it-IT" sz="1200" kern="1200" dirty="0"/>
            <a:t>rischio nel corso della vita</a:t>
          </a:r>
        </a:p>
      </dsp:txBody>
      <dsp:txXfrm>
        <a:off x="333057" y="2290437"/>
        <a:ext cx="2499963" cy="497447"/>
      </dsp:txXfrm>
    </dsp:sp>
    <dsp:sp modelId="{80735F0C-B1FD-4D36-BCD1-B99ADCB923D9}">
      <dsp:nvSpPr>
        <dsp:cNvPr id="0" name=""/>
        <dsp:cNvSpPr/>
      </dsp:nvSpPr>
      <dsp:spPr>
        <a:xfrm>
          <a:off x="317581" y="1069927"/>
          <a:ext cx="2530915" cy="528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1° </a:t>
          </a:r>
          <a:r>
            <a:rPr lang="it-IT" sz="2000" kern="1200" dirty="0"/>
            <a:t>                                                 </a:t>
          </a:r>
          <a:r>
            <a:rPr lang="it-IT" sz="1200" kern="1200" dirty="0"/>
            <a:t>neoplasia femminile a livello globale</a:t>
          </a:r>
        </a:p>
      </dsp:txBody>
      <dsp:txXfrm>
        <a:off x="333057" y="1085403"/>
        <a:ext cx="2499963" cy="497447"/>
      </dsp:txXfrm>
    </dsp:sp>
    <dsp:sp modelId="{A390D5E6-36D0-4D85-9F24-8B950D5F5D56}">
      <dsp:nvSpPr>
        <dsp:cNvPr id="0" name=""/>
        <dsp:cNvSpPr/>
      </dsp:nvSpPr>
      <dsp:spPr>
        <a:xfrm>
          <a:off x="3402134" y="0"/>
          <a:ext cx="3163644" cy="362715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4000" kern="1200" dirty="0"/>
        </a:p>
      </dsp:txBody>
      <dsp:txXfrm>
        <a:off x="3402134" y="0"/>
        <a:ext cx="3163644" cy="1088147"/>
      </dsp:txXfrm>
    </dsp:sp>
    <dsp:sp modelId="{26E74344-1FED-498A-8B08-ED338CF1B2C7}">
      <dsp:nvSpPr>
        <dsp:cNvPr id="0" name=""/>
        <dsp:cNvSpPr/>
      </dsp:nvSpPr>
      <dsp:spPr>
        <a:xfrm>
          <a:off x="3718498" y="1088235"/>
          <a:ext cx="2530915" cy="528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57 480                                                          </a:t>
          </a:r>
          <a:r>
            <a:rPr lang="it-IT" sz="1200" kern="1200" dirty="0"/>
            <a:t>nuovi casi annui</a:t>
          </a:r>
        </a:p>
      </dsp:txBody>
      <dsp:txXfrm>
        <a:off x="3733974" y="1103711"/>
        <a:ext cx="2499963" cy="497447"/>
      </dsp:txXfrm>
    </dsp:sp>
    <dsp:sp modelId="{0246BC84-0A55-4C9D-A420-C4642C6FD973}">
      <dsp:nvSpPr>
        <dsp:cNvPr id="0" name=""/>
        <dsp:cNvSpPr/>
      </dsp:nvSpPr>
      <dsp:spPr>
        <a:xfrm>
          <a:off x="3718498" y="1697927"/>
          <a:ext cx="2530915" cy="528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87 / 100 000                                              </a:t>
          </a:r>
          <a:r>
            <a:rPr lang="it-IT" sz="1200" kern="1200" dirty="0"/>
            <a:t>tasso di incidenza (donne)</a:t>
          </a:r>
        </a:p>
      </dsp:txBody>
      <dsp:txXfrm>
        <a:off x="3733974" y="1713403"/>
        <a:ext cx="2499963" cy="497447"/>
      </dsp:txXfrm>
    </dsp:sp>
    <dsp:sp modelId="{A2E08EBA-2C50-48F2-9A49-F9CF34DF554A}">
      <dsp:nvSpPr>
        <dsp:cNvPr id="0" name=""/>
        <dsp:cNvSpPr/>
      </dsp:nvSpPr>
      <dsp:spPr>
        <a:xfrm>
          <a:off x="3718498" y="2307619"/>
          <a:ext cx="2530915" cy="528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86% </a:t>
          </a:r>
          <a:r>
            <a:rPr lang="it-IT" sz="2000" kern="1200" dirty="0"/>
            <a:t>                                           </a:t>
          </a:r>
          <a:r>
            <a:rPr lang="it-IT" sz="1200" kern="1200" dirty="0"/>
            <a:t>sopravvivenza a 5 anni</a:t>
          </a:r>
        </a:p>
      </dsp:txBody>
      <dsp:txXfrm>
        <a:off x="3733974" y="2323095"/>
        <a:ext cx="2499963" cy="497447"/>
      </dsp:txXfrm>
    </dsp:sp>
    <dsp:sp modelId="{87629683-E781-4D6C-86FC-C7BB0214BB2C}">
      <dsp:nvSpPr>
        <dsp:cNvPr id="0" name=""/>
        <dsp:cNvSpPr/>
      </dsp:nvSpPr>
      <dsp:spPr>
        <a:xfrm>
          <a:off x="3718498" y="2917311"/>
          <a:ext cx="2530915" cy="528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50%</a:t>
          </a:r>
          <a:r>
            <a:rPr lang="it-IT" sz="1200" kern="1200" dirty="0"/>
            <a:t>                                                  diagnosi in stadio I (15% in stadio III+)</a:t>
          </a:r>
        </a:p>
      </dsp:txBody>
      <dsp:txXfrm>
        <a:off x="3733974" y="2932787"/>
        <a:ext cx="2499963" cy="497447"/>
      </dsp:txXfrm>
    </dsp:sp>
    <dsp:sp modelId="{751EE299-CAF3-4538-AA10-DCA6F1EA9963}">
      <dsp:nvSpPr>
        <dsp:cNvPr id="0" name=""/>
        <dsp:cNvSpPr/>
      </dsp:nvSpPr>
      <dsp:spPr>
        <a:xfrm>
          <a:off x="6803051" y="0"/>
          <a:ext cx="3163644" cy="362715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4000" kern="1200" dirty="0"/>
        </a:p>
      </dsp:txBody>
      <dsp:txXfrm>
        <a:off x="6803051" y="0"/>
        <a:ext cx="3163644" cy="1088147"/>
      </dsp:txXfrm>
    </dsp:sp>
    <dsp:sp modelId="{B551674A-63D3-43A9-9B0E-35BAEA7C30FC}">
      <dsp:nvSpPr>
        <dsp:cNvPr id="0" name=""/>
        <dsp:cNvSpPr/>
      </dsp:nvSpPr>
      <dsp:spPr>
        <a:xfrm>
          <a:off x="7119416" y="1088235"/>
          <a:ext cx="2530915" cy="528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17 018 </a:t>
          </a:r>
          <a:r>
            <a:rPr lang="it-IT" sz="2000" kern="1200" dirty="0"/>
            <a:t>                                    </a:t>
          </a:r>
          <a:r>
            <a:rPr lang="it-IT" sz="1200" kern="1200" dirty="0"/>
            <a:t>nuovi casi annui</a:t>
          </a:r>
        </a:p>
      </dsp:txBody>
      <dsp:txXfrm>
        <a:off x="7134892" y="1103711"/>
        <a:ext cx="2499963" cy="497447"/>
      </dsp:txXfrm>
    </dsp:sp>
    <dsp:sp modelId="{E6FA6F7F-00D8-4984-977E-B99D7F5A4809}">
      <dsp:nvSpPr>
        <dsp:cNvPr id="0" name=""/>
        <dsp:cNvSpPr/>
      </dsp:nvSpPr>
      <dsp:spPr>
        <a:xfrm>
          <a:off x="7119416" y="1697927"/>
          <a:ext cx="2530915" cy="528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44 / 100 000 </a:t>
          </a:r>
          <a:r>
            <a:rPr lang="it-IT" sz="2000" kern="1200" dirty="0"/>
            <a:t>                                  </a:t>
          </a:r>
          <a:r>
            <a:rPr lang="it-IT" sz="1200" kern="1200" dirty="0"/>
            <a:t>tasso di incidenza (donne)</a:t>
          </a:r>
        </a:p>
      </dsp:txBody>
      <dsp:txXfrm>
        <a:off x="7134892" y="1713403"/>
        <a:ext cx="2499963" cy="497447"/>
      </dsp:txXfrm>
    </dsp:sp>
    <dsp:sp modelId="{DF76F034-FBD5-4441-B898-A1A5295081DD}">
      <dsp:nvSpPr>
        <dsp:cNvPr id="0" name=""/>
        <dsp:cNvSpPr/>
      </dsp:nvSpPr>
      <dsp:spPr>
        <a:xfrm>
          <a:off x="7119416" y="2307619"/>
          <a:ext cx="2530915" cy="528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72,5%</a:t>
          </a:r>
          <a:r>
            <a:rPr lang="it-IT" sz="2000" kern="1200" dirty="0"/>
            <a:t>                                 </a:t>
          </a:r>
          <a:r>
            <a:rPr lang="it-IT" sz="1200" kern="1200" dirty="0"/>
            <a:t>sopravvivenza a 5 anni</a:t>
          </a:r>
        </a:p>
      </dsp:txBody>
      <dsp:txXfrm>
        <a:off x="7134892" y="2323095"/>
        <a:ext cx="2499963" cy="497447"/>
      </dsp:txXfrm>
    </dsp:sp>
    <dsp:sp modelId="{C19C69E2-1779-4118-BF05-F334E2B888AA}">
      <dsp:nvSpPr>
        <dsp:cNvPr id="0" name=""/>
        <dsp:cNvSpPr/>
      </dsp:nvSpPr>
      <dsp:spPr>
        <a:xfrm>
          <a:off x="7119416" y="2917311"/>
          <a:ext cx="2530915" cy="5283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54%</a:t>
          </a:r>
          <a:r>
            <a:rPr lang="it-IT" sz="2000" kern="1200" dirty="0"/>
            <a:t>                                                    </a:t>
          </a:r>
          <a:r>
            <a:rPr lang="it-IT" sz="1200" kern="1200" dirty="0"/>
            <a:t>diagnosi in stadi I-II (33% in stadio III+)</a:t>
          </a:r>
        </a:p>
      </dsp:txBody>
      <dsp:txXfrm>
        <a:off x="7134892" y="2932787"/>
        <a:ext cx="2499963" cy="4974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EA275-7CE0-4701-A357-36369F95BD8F}">
      <dsp:nvSpPr>
        <dsp:cNvPr id="0" name=""/>
        <dsp:cNvSpPr/>
      </dsp:nvSpPr>
      <dsp:spPr>
        <a:xfrm>
          <a:off x="1216" y="0"/>
          <a:ext cx="3163744" cy="301015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100" kern="1200" dirty="0"/>
            <a:t>MONDO</a:t>
          </a:r>
        </a:p>
      </dsp:txBody>
      <dsp:txXfrm>
        <a:off x="1216" y="0"/>
        <a:ext cx="3163744" cy="903045"/>
      </dsp:txXfrm>
    </dsp:sp>
    <dsp:sp modelId="{581F54A7-A51D-450A-8A77-7FB69E81D7FF}">
      <dsp:nvSpPr>
        <dsp:cNvPr id="0" name=""/>
        <dsp:cNvSpPr/>
      </dsp:nvSpPr>
      <dsp:spPr>
        <a:xfrm>
          <a:off x="317591" y="903045"/>
          <a:ext cx="2530995" cy="19565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60960" rIns="8128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b="1" kern="1200" dirty="0"/>
            <a:t>1 miliardo +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>
              <a:solidFill>
                <a:schemeClr val="tx1">
                  <a:lumMod val="50000"/>
                </a:schemeClr>
              </a:solidFill>
              <a:latin typeface="Aptos" panose="020B0004020202020204" pitchFamily="34" charset="0"/>
            </a:rPr>
            <a:t>di persone nel mondo  è affetta da obesità                        (1,5 mld attesi nel 2035)</a:t>
          </a:r>
          <a:endParaRPr lang="it-IT" sz="1900" b="1" kern="1200" dirty="0"/>
        </a:p>
      </dsp:txBody>
      <dsp:txXfrm>
        <a:off x="374898" y="960352"/>
        <a:ext cx="2416381" cy="1841983"/>
      </dsp:txXfrm>
    </dsp:sp>
    <dsp:sp modelId="{EB9331D1-B0CC-4D05-B06F-EF9C937CFCDA}">
      <dsp:nvSpPr>
        <dsp:cNvPr id="0" name=""/>
        <dsp:cNvSpPr/>
      </dsp:nvSpPr>
      <dsp:spPr>
        <a:xfrm>
          <a:off x="3402242" y="0"/>
          <a:ext cx="3163744" cy="301015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100" kern="1200" dirty="0"/>
            <a:t>ITALIA</a:t>
          </a:r>
        </a:p>
      </dsp:txBody>
      <dsp:txXfrm>
        <a:off x="3402242" y="0"/>
        <a:ext cx="3163744" cy="903045"/>
      </dsp:txXfrm>
    </dsp:sp>
    <dsp:sp modelId="{BDAB937D-116C-4CBB-A692-35D27115BC10}">
      <dsp:nvSpPr>
        <dsp:cNvPr id="0" name=""/>
        <dsp:cNvSpPr/>
      </dsp:nvSpPr>
      <dsp:spPr>
        <a:xfrm>
          <a:off x="3718617" y="903045"/>
          <a:ext cx="2530995" cy="19565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60960" rIns="8128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b="1" kern="1200" dirty="0"/>
            <a:t>24%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/>
            <a:t>Delle donne tra 35 e 74 anni è affetta da obesità</a:t>
          </a:r>
        </a:p>
      </dsp:txBody>
      <dsp:txXfrm>
        <a:off x="3775924" y="960352"/>
        <a:ext cx="2416381" cy="1841983"/>
      </dsp:txXfrm>
    </dsp:sp>
    <dsp:sp modelId="{02975FAC-5400-442C-8BBE-22AF5D925546}">
      <dsp:nvSpPr>
        <dsp:cNvPr id="0" name=""/>
        <dsp:cNvSpPr/>
      </dsp:nvSpPr>
      <dsp:spPr>
        <a:xfrm>
          <a:off x="6803268" y="0"/>
          <a:ext cx="3163744" cy="301015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100" kern="1200" dirty="0"/>
            <a:t>COLOMBIA</a:t>
          </a:r>
        </a:p>
      </dsp:txBody>
      <dsp:txXfrm>
        <a:off x="6803268" y="0"/>
        <a:ext cx="3163744" cy="903045"/>
      </dsp:txXfrm>
    </dsp:sp>
    <dsp:sp modelId="{992762D8-8C7D-4116-8216-03F533B97288}">
      <dsp:nvSpPr>
        <dsp:cNvPr id="0" name=""/>
        <dsp:cNvSpPr/>
      </dsp:nvSpPr>
      <dsp:spPr>
        <a:xfrm>
          <a:off x="7119642" y="903045"/>
          <a:ext cx="2530995" cy="19565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60960" rIns="8128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b="1" kern="1200" dirty="0"/>
            <a:t>30%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/>
            <a:t>Delle donne è affetta da obesità, in aumento nelle afro-colombiane</a:t>
          </a:r>
        </a:p>
      </dsp:txBody>
      <dsp:txXfrm>
        <a:off x="7176949" y="960352"/>
        <a:ext cx="2416381" cy="18419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34769-0BD6-48F9-B865-3D102053C8DB}">
      <dsp:nvSpPr>
        <dsp:cNvPr id="0" name=""/>
        <dsp:cNvSpPr/>
      </dsp:nvSpPr>
      <dsp:spPr>
        <a:xfrm rot="5400000">
          <a:off x="7093370" y="-2893737"/>
          <a:ext cx="1134625" cy="7210055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500" kern="1200" dirty="0"/>
            <a:t>In entrambe le coorti </a:t>
          </a:r>
          <a:r>
            <a:rPr lang="it-IT" sz="1500" kern="1200" dirty="0">
              <a:sym typeface="Wingdings" panose="05000000000000000000" pitchFamily="2" charset="2"/>
            </a:rPr>
            <a:t> </a:t>
          </a:r>
          <a:r>
            <a:rPr lang="it-IT" sz="1500" b="1" kern="1200" dirty="0">
              <a:solidFill>
                <a:schemeClr val="tx1"/>
              </a:solidFill>
            </a:rPr>
            <a:t>Carcinoma Duttale Infiltrante No Special </a:t>
          </a:r>
          <a:r>
            <a:rPr lang="it-IT" sz="1500" b="1" kern="1200" dirty="0" err="1">
              <a:solidFill>
                <a:schemeClr val="tx1"/>
              </a:solidFill>
            </a:rPr>
            <a:t>Type</a:t>
          </a:r>
          <a:r>
            <a:rPr lang="it-IT" sz="1500" b="1" kern="1200" dirty="0">
              <a:solidFill>
                <a:schemeClr val="tx1"/>
              </a:solidFill>
            </a:rPr>
            <a:t> </a:t>
          </a:r>
          <a:r>
            <a:rPr lang="it-IT" sz="1500" kern="1200" dirty="0">
              <a:solidFill>
                <a:schemeClr val="tx1"/>
              </a:solidFill>
            </a:rPr>
            <a:t>e </a:t>
          </a:r>
          <a:r>
            <a:rPr lang="it-IT" sz="1500" b="1" kern="1200" dirty="0">
              <a:solidFill>
                <a:schemeClr val="tx1"/>
              </a:solidFill>
            </a:rPr>
            <a:t>G2.</a:t>
          </a:r>
          <a:r>
            <a:rPr lang="it-IT" sz="1500" kern="1200" dirty="0">
              <a:solidFill>
                <a:schemeClr val="tx1"/>
              </a:solidFill>
            </a:rPr>
            <a:t> </a:t>
          </a:r>
          <a:endParaRPr lang="it-IT" sz="1500" kern="1200" dirty="0"/>
        </a:p>
      </dsp:txBody>
      <dsp:txXfrm rot="-5400000">
        <a:off x="4055655" y="199366"/>
        <a:ext cx="7154667" cy="1023849"/>
      </dsp:txXfrm>
    </dsp:sp>
    <dsp:sp modelId="{CECC092E-E4A7-484F-B27B-AD128525C20F}">
      <dsp:nvSpPr>
        <dsp:cNvPr id="0" name=""/>
        <dsp:cNvSpPr/>
      </dsp:nvSpPr>
      <dsp:spPr>
        <a:xfrm>
          <a:off x="0" y="2148"/>
          <a:ext cx="4055655" cy="141828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000" kern="1200" dirty="0"/>
            <a:t>Tipo istologico</a:t>
          </a:r>
        </a:p>
      </dsp:txBody>
      <dsp:txXfrm>
        <a:off x="69235" y="71383"/>
        <a:ext cx="3917185" cy="1279812"/>
      </dsp:txXfrm>
    </dsp:sp>
    <dsp:sp modelId="{A1547D63-1A8B-45A4-8320-1D9A34F82A82}">
      <dsp:nvSpPr>
        <dsp:cNvPr id="0" name=""/>
        <dsp:cNvSpPr/>
      </dsp:nvSpPr>
      <dsp:spPr>
        <a:xfrm rot="5400000">
          <a:off x="7093370" y="-1404541"/>
          <a:ext cx="1134625" cy="7210055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500" kern="1200" dirty="0"/>
            <a:t>Dall’analisi colombiana è emerso che il 72,6% delle pazienti veniva sottoposta a </a:t>
          </a:r>
          <a:r>
            <a:rPr lang="it-IT" sz="1500" b="1" kern="1200" dirty="0"/>
            <a:t>mastectomia</a:t>
          </a:r>
          <a:r>
            <a:rPr lang="it-IT" sz="1500" kern="1200" dirty="0"/>
            <a:t> (in qualsiasi classe di BMI) + </a:t>
          </a:r>
          <a:r>
            <a:rPr lang="it-IT" sz="1500" b="1" kern="1200" dirty="0" err="1"/>
            <a:t>linfadencectomia</a:t>
          </a:r>
          <a:r>
            <a:rPr lang="it-IT" sz="1500" b="1" kern="1200" dirty="0"/>
            <a:t> ascellare </a:t>
          </a:r>
          <a:r>
            <a:rPr lang="it-IT" sz="1500" kern="1200" dirty="0"/>
            <a:t>(63,7%)</a:t>
          </a:r>
        </a:p>
      </dsp:txBody>
      <dsp:txXfrm rot="-5400000">
        <a:off x="4055655" y="1688562"/>
        <a:ext cx="7154667" cy="1023849"/>
      </dsp:txXfrm>
    </dsp:sp>
    <dsp:sp modelId="{698CCB97-1436-42EA-A5A2-0A860A41F016}">
      <dsp:nvSpPr>
        <dsp:cNvPr id="0" name=""/>
        <dsp:cNvSpPr/>
      </dsp:nvSpPr>
      <dsp:spPr>
        <a:xfrm>
          <a:off x="0" y="1491345"/>
          <a:ext cx="4055655" cy="141828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000" kern="1200" dirty="0"/>
            <a:t>Trattamento chirurgico</a:t>
          </a:r>
        </a:p>
      </dsp:txBody>
      <dsp:txXfrm>
        <a:off x="69235" y="1560580"/>
        <a:ext cx="3917185" cy="1279812"/>
      </dsp:txXfrm>
    </dsp:sp>
    <dsp:sp modelId="{9BE11739-9491-49AC-AF45-AD5EC3147B99}">
      <dsp:nvSpPr>
        <dsp:cNvPr id="0" name=""/>
        <dsp:cNvSpPr/>
      </dsp:nvSpPr>
      <dsp:spPr>
        <a:xfrm rot="5400000">
          <a:off x="7093370" y="84655"/>
          <a:ext cx="1134625" cy="7210055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500" kern="1200" dirty="0">
              <a:solidFill>
                <a:schemeClr val="tx1"/>
              </a:solidFill>
            </a:rPr>
            <a:t>differenza di </a:t>
          </a:r>
          <a:r>
            <a:rPr lang="it-IT" sz="1500" b="1" kern="1200" dirty="0">
              <a:solidFill>
                <a:schemeClr val="tx1"/>
              </a:solidFill>
            </a:rPr>
            <a:t>BMI</a:t>
          </a:r>
          <a:endParaRPr lang="it-IT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500" b="1" kern="1200" dirty="0">
              <a:solidFill>
                <a:schemeClr val="tx1"/>
              </a:solidFill>
            </a:rPr>
            <a:t>lo stadio </a:t>
          </a:r>
          <a:r>
            <a:rPr lang="it-IT" sz="1500" b="1" kern="1200" dirty="0" err="1">
              <a:solidFill>
                <a:schemeClr val="tx1"/>
              </a:solidFill>
            </a:rPr>
            <a:t>pT</a:t>
          </a:r>
          <a:endParaRPr lang="it-IT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500" b="1" kern="1200" dirty="0">
              <a:solidFill>
                <a:schemeClr val="tx1"/>
              </a:solidFill>
            </a:rPr>
            <a:t>i sottotipi molecolari</a:t>
          </a:r>
          <a:endParaRPr lang="it-IT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500" b="1" kern="1200" dirty="0">
              <a:solidFill>
                <a:schemeClr val="tx1"/>
              </a:solidFill>
            </a:rPr>
            <a:t>falsi negativi ecografici.</a:t>
          </a:r>
          <a:endParaRPr lang="it-IT" sz="1500" kern="1200" dirty="0"/>
        </a:p>
      </dsp:txBody>
      <dsp:txXfrm rot="-5400000">
        <a:off x="4055655" y="3177758"/>
        <a:ext cx="7154667" cy="1023849"/>
      </dsp:txXfrm>
    </dsp:sp>
    <dsp:sp modelId="{7C78FFDE-70B7-44BE-8C22-AA5B52558CCB}">
      <dsp:nvSpPr>
        <dsp:cNvPr id="0" name=""/>
        <dsp:cNvSpPr/>
      </dsp:nvSpPr>
      <dsp:spPr>
        <a:xfrm>
          <a:off x="0" y="2980541"/>
          <a:ext cx="4055655" cy="141828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000" kern="1200" dirty="0"/>
            <a:t>Risultati più significativi</a:t>
          </a:r>
        </a:p>
      </dsp:txBody>
      <dsp:txXfrm>
        <a:off x="69235" y="3049776"/>
        <a:ext cx="3917185" cy="1279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0.50032</cdr:x>
      <cdr:y>0.0846</cdr:y>
    </cdr:from>
    <cdr:to>
      <cdr:x>0.50032</cdr:x>
      <cdr:y>0.8675</cdr:y>
    </cdr:to>
    <cdr:cxnSp macro="">
      <cdr:nvCxnSpPr>
        <cdr:cNvPr id="3" name="Connettore diritto 2">
          <a:extLst xmlns:a="http://schemas.openxmlformats.org/drawingml/2006/main">
            <a:ext uri="{FF2B5EF4-FFF2-40B4-BE49-F238E27FC236}">
              <a16:creationId xmlns:a16="http://schemas.microsoft.com/office/drawing/2014/main" id="{5FCA67B7-3430-A327-805D-32C13982D547}"/>
            </a:ext>
          </a:extLst>
        </cdr:cNvPr>
        <cdr:cNvCxnSpPr/>
      </cdr:nvCxnSpPr>
      <cdr:spPr>
        <a:xfrm xmlns:a="http://schemas.openxmlformats.org/drawingml/2006/main">
          <a:off x="5032375" y="408940"/>
          <a:ext cx="0" cy="378460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0.50862</cdr:x>
      <cdr:y>0.09773</cdr:y>
    </cdr:from>
    <cdr:to>
      <cdr:x>0.50862</cdr:x>
      <cdr:y>0.8675</cdr:y>
    </cdr:to>
    <cdr:cxnSp macro="">
      <cdr:nvCxnSpPr>
        <cdr:cNvPr id="3" name="Connettore diritto 2">
          <a:extLst xmlns:a="http://schemas.openxmlformats.org/drawingml/2006/main">
            <a:ext uri="{FF2B5EF4-FFF2-40B4-BE49-F238E27FC236}">
              <a16:creationId xmlns:a16="http://schemas.microsoft.com/office/drawing/2014/main" id="{D5C62171-49A1-F4A7-5102-8DF8CC314898}"/>
            </a:ext>
          </a:extLst>
        </cdr:cNvPr>
        <cdr:cNvCxnSpPr/>
      </cdr:nvCxnSpPr>
      <cdr:spPr>
        <a:xfrm xmlns:a="http://schemas.openxmlformats.org/drawingml/2006/main">
          <a:off x="5633474" y="472439"/>
          <a:ext cx="0" cy="3721100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0.53567</cdr:x>
      <cdr:y>0.04052</cdr:y>
    </cdr:from>
    <cdr:to>
      <cdr:x>0.53567</cdr:x>
      <cdr:y>0.83985</cdr:y>
    </cdr:to>
    <cdr:cxnSp macro="">
      <cdr:nvCxnSpPr>
        <cdr:cNvPr id="3" name="Connettore diritto 2">
          <a:extLst xmlns:a="http://schemas.openxmlformats.org/drawingml/2006/main">
            <a:ext uri="{FF2B5EF4-FFF2-40B4-BE49-F238E27FC236}">
              <a16:creationId xmlns:a16="http://schemas.microsoft.com/office/drawing/2014/main" id="{4537F269-D365-B7F3-DFC6-B1554845573B}"/>
            </a:ext>
          </a:extLst>
        </cdr:cNvPr>
        <cdr:cNvCxnSpPr/>
      </cdr:nvCxnSpPr>
      <cdr:spPr>
        <a:xfrm xmlns:a="http://schemas.openxmlformats.org/drawingml/2006/main">
          <a:off x="5387975" y="180806"/>
          <a:ext cx="0" cy="3566414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7:45:06.5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9 24450,'6623'0'0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5844" y="758952"/>
            <a:ext cx="4526280" cy="3227514"/>
          </a:xfrm>
        </p:spPr>
        <p:txBody>
          <a:bodyPr>
            <a:noAutofit/>
          </a:bodyPr>
          <a:lstStyle/>
          <a:p>
            <a:r>
              <a:rPr lang="it-IT" sz="3000" dirty="0"/>
              <a:t>CORRELAZIONE TRA INDICE DI MASSA CORPOREA, ASSETTO MOLECOLARE E STADIAZIONE LINFONODALE NELL’EARLY BREAST CANCER: CONFRONTO TRA UNA COORTE EUROPEA E UNA LATINOAMERICANA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sz="2800" b="1" dirty="0"/>
              <a:t>Dott.ssa Elena Marcelli</a:t>
            </a:r>
            <a:endParaRPr lang="it-IT" sz="2800" dirty="0"/>
          </a:p>
          <a:p>
            <a:r>
              <a:rPr lang="it-IT" sz="2800" b="1" dirty="0"/>
              <a:t>Sapienza università di </a:t>
            </a:r>
            <a:r>
              <a:rPr lang="it-IT" sz="2800" b="1" dirty="0" err="1"/>
              <a:t>roma</a:t>
            </a:r>
            <a:endParaRPr lang="it-IT" sz="2800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6BCB746-9AF2-EAB9-B1F5-294DA9F858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36" y="6020260"/>
            <a:ext cx="2367064" cy="98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1B4E98-5110-412F-9CF5-C0E25827C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200" dirty="0"/>
              <a:t>CARCINOMA MAMMARIO: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A90B5D1-2972-4984-AD1C-79D6EE3FC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7075" y="1095956"/>
            <a:ext cx="4639736" cy="736282"/>
          </a:xfrm>
        </p:spPr>
        <p:txBody>
          <a:bodyPr/>
          <a:lstStyle/>
          <a:p>
            <a:r>
              <a:rPr lang="it-IT" dirty="0"/>
              <a:t>Incidenza ed esiti a confronto</a:t>
            </a:r>
          </a:p>
        </p:txBody>
      </p:sp>
      <p:graphicFrame>
        <p:nvGraphicFramePr>
          <p:cNvPr id="7" name="Segnaposto contenuto 6">
            <a:extLst>
              <a:ext uri="{FF2B5EF4-FFF2-40B4-BE49-F238E27FC236}">
                <a16:creationId xmlns:a16="http://schemas.microsoft.com/office/drawing/2014/main" id="{A567B6DD-286B-4B26-B135-C1A47138F55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85696489"/>
              </p:ext>
            </p:extLst>
          </p:nvPr>
        </p:nvGraphicFramePr>
        <p:xfrm>
          <a:off x="1187450" y="2241831"/>
          <a:ext cx="9967913" cy="3627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Elemento grafico 4" descr="Globo terrestre: Americhe con riempimento a tinta unita">
            <a:extLst>
              <a:ext uri="{FF2B5EF4-FFF2-40B4-BE49-F238E27FC236}">
                <a16:creationId xmlns:a16="http://schemas.microsoft.com/office/drawing/2014/main" id="{AE24F769-D521-4521-DB31-8985E94D28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98700" y="2349500"/>
            <a:ext cx="914400" cy="9144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4B66B0D-B948-ACD4-C8EE-2C6BCC43FA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885" y="2146953"/>
            <a:ext cx="920230" cy="1283433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39AA5FD0-0931-5E19-7712-B0FF0ED2806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255" y="2349500"/>
            <a:ext cx="920230" cy="92023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4AC73564-6D32-0188-CD84-8056BCD77E0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44" y="6347838"/>
            <a:ext cx="1578556" cy="65579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9B0A808-99EF-4DC9-5566-0B5435EE53B5}"/>
              </a:ext>
            </a:extLst>
          </p:cNvPr>
          <p:cNvSpPr txBox="1"/>
          <p:nvPr/>
        </p:nvSpPr>
        <p:spPr>
          <a:xfrm>
            <a:off x="3048778" y="3088147"/>
            <a:ext cx="60975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sz="1200" dirty="0">
              <a:solidFill>
                <a:schemeClr val="accent6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D1B1E73-CE22-ABD6-24A3-D92A83DA70E9}"/>
              </a:ext>
            </a:extLst>
          </p:cNvPr>
          <p:cNvSpPr txBox="1"/>
          <p:nvPr/>
        </p:nvSpPr>
        <p:spPr>
          <a:xfrm>
            <a:off x="1294623" y="6373460"/>
            <a:ext cx="98607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00" kern="0" dirty="0">
                <a:solidFill>
                  <a:schemeClr val="accent6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AIOM (Associazione Italiana di Oncologia Medica), AIRTUM (Associazione Italiana Registri Tumori), ISS (Istituto Superiore di Sanità), Osservatorio Nazionale Screening (ONS), Fondazione AIOM, SIAPEC-IAP. I numeri del cancro in Italia 2024 [Rapporto tecnico / Monografia] </a:t>
            </a:r>
            <a:endParaRPr lang="it-IT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35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1C60F7-F49E-43D8-96B8-214724B78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200" dirty="0"/>
              <a:t>OBESITÀ: una malattia cronica in crescita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DF77DB6-08A4-497B-A63F-8745D7175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6731" y="1689259"/>
            <a:ext cx="10324699" cy="736282"/>
          </a:xfrm>
        </p:spPr>
        <p:txBody>
          <a:bodyPr/>
          <a:lstStyle/>
          <a:p>
            <a:r>
              <a:rPr lang="it-IT" sz="1600" dirty="0"/>
              <a:t>OMS</a:t>
            </a:r>
            <a:r>
              <a:rPr lang="it-IT" sz="1600" b="0" dirty="0"/>
              <a:t> - </a:t>
            </a:r>
            <a:r>
              <a:rPr lang="it-IT" sz="1600" b="0" kern="0" dirty="0">
                <a:solidFill>
                  <a:schemeClr val="tx1"/>
                </a:solidFill>
              </a:rPr>
              <a:t>Condizione cronica caratterizzata da un eccessivo o anomalo accumulo di tessuto adiposo che può compromettere la salute</a:t>
            </a:r>
            <a:r>
              <a:rPr lang="it-IT" sz="1600" b="0" kern="0" dirty="0">
                <a:solidFill>
                  <a:schemeClr val="tx1">
                    <a:lumMod val="60000"/>
                  </a:schemeClr>
                </a:solidFill>
              </a:rPr>
              <a:t>  </a:t>
            </a:r>
          </a:p>
        </p:txBody>
      </p:sp>
      <p:graphicFrame>
        <p:nvGraphicFramePr>
          <p:cNvPr id="11" name="Segnaposto contenuto 10">
            <a:extLst>
              <a:ext uri="{FF2B5EF4-FFF2-40B4-BE49-F238E27FC236}">
                <a16:creationId xmlns:a16="http://schemas.microsoft.com/office/drawing/2014/main" id="{43B65F5A-4754-2345-2643-9024CF538E5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26105454"/>
              </p:ext>
            </p:extLst>
          </p:nvPr>
        </p:nvGraphicFramePr>
        <p:xfrm>
          <a:off x="1187450" y="2957513"/>
          <a:ext cx="9968230" cy="301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magine 6">
            <a:extLst>
              <a:ext uri="{FF2B5EF4-FFF2-40B4-BE49-F238E27FC236}">
                <a16:creationId xmlns:a16="http://schemas.microsoft.com/office/drawing/2014/main" id="{030A40AC-8EAB-F554-FED8-6D2E785BC4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44" y="6347838"/>
            <a:ext cx="1578556" cy="65579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164B7703-C9FD-1577-795A-FE58DFA64243}"/>
              </a:ext>
            </a:extLst>
          </p:cNvPr>
          <p:cNvSpPr txBox="1"/>
          <p:nvPr/>
        </p:nvSpPr>
        <p:spPr>
          <a:xfrm>
            <a:off x="1186731" y="6499635"/>
            <a:ext cx="71462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kern="0" dirty="0">
                <a:solidFill>
                  <a:schemeClr val="accent6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World Obesity Federation. World Obesity. </a:t>
            </a:r>
            <a:r>
              <a:rPr lang="it-IT" sz="1000" kern="0" dirty="0">
                <a:solidFill>
                  <a:schemeClr val="accent6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2023</a:t>
            </a:r>
            <a:endParaRPr lang="it-IT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085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F064BC-2730-48CD-8EBF-5AA2A1FAC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7572" y="286603"/>
            <a:ext cx="6035410" cy="1450757"/>
          </a:xfrm>
        </p:spPr>
        <p:txBody>
          <a:bodyPr>
            <a:normAutofit/>
          </a:bodyPr>
          <a:lstStyle/>
          <a:p>
            <a:r>
              <a:rPr lang="it-IT" sz="4200" dirty="0"/>
              <a:t>CARCINOMA MAMMARIO e OBESITÀ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B8E83A4-C3BE-4B7A-A8A2-90566EEA2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7100" y="1611534"/>
            <a:ext cx="5587057" cy="736282"/>
          </a:xfrm>
        </p:spPr>
        <p:txBody>
          <a:bodyPr/>
          <a:lstStyle/>
          <a:p>
            <a:pPr algn="ctr"/>
            <a:r>
              <a:rPr lang="it-IT" dirty="0"/>
              <a:t>EVIDENZE EPIDEMIOLOGICHE DEL LEGAME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1576ECC-590F-4AF3-9852-11A58C51B2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1748" y="2717641"/>
            <a:ext cx="5811234" cy="3715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Studi epidemiologici hanno evidenziato un incremento del rischio relativo del </a:t>
            </a:r>
            <a:r>
              <a:rPr lang="it-IT" b="1" dirty="0"/>
              <a:t>10%</a:t>
            </a:r>
            <a:r>
              <a:rPr lang="it-IT" dirty="0"/>
              <a:t> circa per ogni aumento di </a:t>
            </a:r>
            <a:r>
              <a:rPr lang="it-IT" b="1" dirty="0"/>
              <a:t>5 punti </a:t>
            </a:r>
            <a:r>
              <a:rPr lang="it-IT" dirty="0"/>
              <a:t>nell'indice di massa corporea (BMI) a causa di:</a:t>
            </a:r>
          </a:p>
          <a:p>
            <a:r>
              <a:rPr lang="it-IT" dirty="0"/>
              <a:t>Alterazioni ormonali e immunitarie</a:t>
            </a:r>
          </a:p>
          <a:p>
            <a:r>
              <a:rPr lang="it-IT" dirty="0"/>
              <a:t>Cambiamenti nelle citochine coinvolte nello stress ossidativo</a:t>
            </a:r>
          </a:p>
          <a:p>
            <a:r>
              <a:rPr lang="it-IT" dirty="0"/>
              <a:t>Cambiamenti nel microbiota intestinale</a:t>
            </a:r>
          </a:p>
          <a:p>
            <a:r>
              <a:rPr lang="it-IT" dirty="0"/>
              <a:t>Discriminazione legata al peso (weight </a:t>
            </a:r>
            <a:r>
              <a:rPr lang="it-IT" dirty="0" err="1"/>
              <a:t>bias</a:t>
            </a:r>
            <a:r>
              <a:rPr lang="it-IT" dirty="0"/>
              <a:t>)</a:t>
            </a:r>
          </a:p>
        </p:txBody>
      </p:sp>
      <p:graphicFrame>
        <p:nvGraphicFramePr>
          <p:cNvPr id="8" name="Segnaposto contenuto 7">
            <a:extLst>
              <a:ext uri="{FF2B5EF4-FFF2-40B4-BE49-F238E27FC236}">
                <a16:creationId xmlns:a16="http://schemas.microsoft.com/office/drawing/2014/main" id="{6FD1BD37-C7C6-3FD6-1D64-37477FF8A79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92488784"/>
              </p:ext>
            </p:extLst>
          </p:nvPr>
        </p:nvGraphicFramePr>
        <p:xfrm>
          <a:off x="539018" y="286603"/>
          <a:ext cx="4382329" cy="630428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{72833802-FEF1-4C79-8D5D-14CF1EAF98D9}</a:tableStyleId>
              </a:tblPr>
              <a:tblGrid>
                <a:gridCol w="2983724">
                  <a:extLst>
                    <a:ext uri="{9D8B030D-6E8A-4147-A177-3AD203B41FA5}">
                      <a16:colId xmlns:a16="http://schemas.microsoft.com/office/drawing/2014/main" val="3596259767"/>
                    </a:ext>
                  </a:extLst>
                </a:gridCol>
                <a:gridCol w="1398605">
                  <a:extLst>
                    <a:ext uri="{9D8B030D-6E8A-4147-A177-3AD203B41FA5}">
                      <a16:colId xmlns:a16="http://schemas.microsoft.com/office/drawing/2014/main" val="407178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Carcinoma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Correlazione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13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Mammella</a:t>
                      </a:r>
                    </a:p>
                  </a:txBody>
                  <a:tcPr>
                    <a:solidFill>
                      <a:srgbClr val="FFCE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Forte </a:t>
                      </a:r>
                    </a:p>
                  </a:txBody>
                  <a:tcPr>
                    <a:solidFill>
                      <a:srgbClr val="FFCE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92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Colon-retto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Forte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60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Fegato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Forte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320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Pancreas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Forte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562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Cardias gastrico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Forte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8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Esofago (adenocarcinoma)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Forte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21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Endometrio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Forte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54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Ovaio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Forte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105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Renale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Forte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37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Vescica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Forte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67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Tiroide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Forte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59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Mieloma multiplo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Forte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099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Meningioma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Forte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04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Prostata (forme aggressive)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Moderata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34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Linfoma diffuso a cellule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Moderata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648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Mammella maschile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Moderata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57565"/>
                  </a:ext>
                </a:extLst>
              </a:tr>
            </a:tbl>
          </a:graphicData>
        </a:graphic>
      </p:graphicFrame>
      <p:pic>
        <p:nvPicPr>
          <p:cNvPr id="9" name="Immagine 8">
            <a:extLst>
              <a:ext uri="{FF2B5EF4-FFF2-40B4-BE49-F238E27FC236}">
                <a16:creationId xmlns:a16="http://schemas.microsoft.com/office/drawing/2014/main" id="{B5D050A8-06BF-5F2E-E962-A27B92E0BB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44" y="6347838"/>
            <a:ext cx="1578556" cy="65579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9E9C835-5632-C8CE-5249-6B1363356DBC}"/>
              </a:ext>
            </a:extLst>
          </p:cNvPr>
          <p:cNvSpPr txBox="1"/>
          <p:nvPr/>
        </p:nvSpPr>
        <p:spPr>
          <a:xfrm>
            <a:off x="5387878" y="6078941"/>
            <a:ext cx="60975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en-GB" sz="1000" dirty="0">
                <a:solidFill>
                  <a:schemeClr val="accent6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Puhl RM. Weight Stigma and Barriers to Effective Obesity Care. Gastroenterol Clin North Am. </a:t>
            </a:r>
            <a:r>
              <a:rPr lang="en-GB" sz="1000" dirty="0" err="1">
                <a:solidFill>
                  <a:schemeClr val="accent6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giugno</a:t>
            </a:r>
            <a:r>
              <a:rPr lang="en-GB" sz="1000" dirty="0">
                <a:solidFill>
                  <a:schemeClr val="accent6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2023;52(2):417–28. doi:10.1016/j.gtc.2023.02.002</a:t>
            </a:r>
            <a:endParaRPr lang="it-IT" sz="1000" dirty="0">
              <a:solidFill>
                <a:schemeClr val="accent6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en-GB" sz="1000" dirty="0" err="1">
                <a:solidFill>
                  <a:schemeClr val="accent6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Dzidzornu</a:t>
            </a:r>
            <a:r>
              <a:rPr lang="en-GB" sz="1000" dirty="0">
                <a:solidFill>
                  <a:schemeClr val="accent6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E, et al. Co-production of a novel intervention targeting obesity-related barriers to mammographic screening participation. Radiography. </a:t>
            </a:r>
            <a:r>
              <a:rPr lang="en-GB" sz="1000" dirty="0" err="1">
                <a:solidFill>
                  <a:schemeClr val="accent6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dicembre</a:t>
            </a:r>
            <a:r>
              <a:rPr lang="en-GB" sz="1000" dirty="0">
                <a:solidFill>
                  <a:schemeClr val="accent6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2024;30:120–30. doi:10.1016/j.radi.2024.11.005</a:t>
            </a:r>
            <a:endParaRPr lang="it-IT" sz="1000" dirty="0">
              <a:solidFill>
                <a:schemeClr val="accent6"/>
              </a:solidFill>
              <a:effectLst/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1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FE8849-9DAC-4E1D-B765-898C0558B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02302"/>
          </a:xfrm>
        </p:spPr>
        <p:txBody>
          <a:bodyPr>
            <a:normAutofit fontScale="90000"/>
          </a:bodyPr>
          <a:lstStyle/>
          <a:p>
            <a:r>
              <a:rPr lang="it-IT" sz="4700" dirty="0"/>
              <a:t>MATERIALI E METODI: </a:t>
            </a:r>
            <a:r>
              <a:rPr lang="it-IT" sz="2400" b="0" i="1" dirty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</a:rPr>
              <a:t>Obiettivi e disegno dello studio</a:t>
            </a:r>
            <a:endParaRPr lang="it-IT" sz="2400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710AA7D-2B86-4C4F-9E8D-EC7F9E64E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2568" y="1672040"/>
            <a:ext cx="10223688" cy="13558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it-IT" sz="3400" b="1" dirty="0">
                <a:solidFill>
                  <a:schemeClr val="accent1"/>
                </a:solidFill>
              </a:rPr>
              <a:t>PRIMARY END POINT</a:t>
            </a:r>
          </a:p>
          <a:p>
            <a:r>
              <a:rPr lang="it-IT" sz="3100" dirty="0"/>
              <a:t>Valutare la prevalenza dell’obesità nella coorte colombiana di pazienti in </a:t>
            </a:r>
            <a:r>
              <a:rPr lang="it-IT" sz="3100" dirty="0" err="1"/>
              <a:t>postmenopausa</a:t>
            </a:r>
            <a:r>
              <a:rPr lang="it-IT" sz="3100" dirty="0"/>
              <a:t> (≥ 50 anni) affette da carcinoma mammario versus la coorte italiana.</a:t>
            </a:r>
          </a:p>
          <a:p>
            <a:endParaRPr lang="it-IT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7563622-10C6-464F-BE39-2BA382C328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62568" y="3190672"/>
            <a:ext cx="10223688" cy="35513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it-IT" sz="3400" b="1" dirty="0">
                <a:solidFill>
                  <a:schemeClr val="accent1"/>
                </a:solidFill>
              </a:rPr>
              <a:t>SECONDARY END POINT</a:t>
            </a:r>
          </a:p>
          <a:p>
            <a:pPr marL="0" indent="0">
              <a:buNone/>
            </a:pPr>
            <a:r>
              <a:rPr lang="it-IT" sz="2900" dirty="0"/>
              <a:t>Valutare l’associazione tra BMI e:</a:t>
            </a:r>
          </a:p>
          <a:p>
            <a:r>
              <a:rPr lang="it-IT" sz="2900" dirty="0"/>
              <a:t>Dimensione tumorale all’esame istologico definitivo</a:t>
            </a:r>
          </a:p>
          <a:p>
            <a:r>
              <a:rPr lang="it-IT" sz="2900" dirty="0"/>
              <a:t>Stato linfonodale definitivo</a:t>
            </a:r>
          </a:p>
          <a:p>
            <a:r>
              <a:rPr lang="it-IT" sz="2900" dirty="0"/>
              <a:t>Tasso di falsi negativi alla stadiazione ascellare preoperatoria</a:t>
            </a:r>
          </a:p>
          <a:p>
            <a:r>
              <a:rPr lang="it-IT" sz="2900" dirty="0" err="1"/>
              <a:t>Grading</a:t>
            </a:r>
            <a:r>
              <a:rPr lang="it-IT" sz="2900" dirty="0"/>
              <a:t> istologico tumorale</a:t>
            </a:r>
          </a:p>
          <a:p>
            <a:r>
              <a:rPr lang="it-IT" sz="2900" dirty="0"/>
              <a:t>Profilo molecolare</a:t>
            </a:r>
          </a:p>
          <a:p>
            <a:pPr marL="0" indent="0">
              <a:buNone/>
            </a:pPr>
            <a:r>
              <a:rPr lang="it-IT" sz="2900" dirty="0"/>
              <a:t>Confrontare la prevalenza di sovrappeso e obesità e le caratteristiche clinico-patologiche</a:t>
            </a:r>
          </a:p>
          <a:p>
            <a:pPr marL="0" indent="0">
              <a:buNone/>
            </a:pPr>
            <a:r>
              <a:rPr lang="it-IT" sz="2900" dirty="0"/>
              <a:t>tra la coorte colombiana e una coorte italiana di pazienti affette da early </a:t>
            </a:r>
            <a:r>
              <a:rPr lang="it-IT" sz="2900" dirty="0" err="1"/>
              <a:t>breast</a:t>
            </a:r>
            <a:r>
              <a:rPr lang="it-IT" sz="2900" dirty="0"/>
              <a:t> </a:t>
            </a:r>
            <a:r>
              <a:rPr lang="it-IT" sz="2900" dirty="0" err="1"/>
              <a:t>cancer</a:t>
            </a:r>
            <a:r>
              <a:rPr lang="it-IT" sz="2900" dirty="0"/>
              <a:t>.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26D2965-1150-66DC-BAE3-9EBF7606419C}"/>
              </a:ext>
            </a:extLst>
          </p:cNvPr>
          <p:cNvSpPr txBox="1"/>
          <p:nvPr/>
        </p:nvSpPr>
        <p:spPr>
          <a:xfrm>
            <a:off x="1262568" y="1191973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tudio osservazionale retrospettivo multicentrico.</a:t>
            </a:r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B68A34F-DC11-A7D0-3C3C-F26AAA51F9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44" y="6347838"/>
            <a:ext cx="1578556" cy="65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26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226EE4-3AA0-404B-B013-5876EBB92E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663678"/>
            <a:ext cx="4639736" cy="5205416"/>
          </a:xfrm>
        </p:spPr>
        <p:txBody>
          <a:bodyPr/>
          <a:lstStyle/>
          <a:p>
            <a:pPr marL="0" indent="0">
              <a:buNone/>
            </a:pPr>
            <a:r>
              <a:rPr lang="it-IT" sz="3200" b="1" dirty="0">
                <a:solidFill>
                  <a:schemeClr val="accent1"/>
                </a:solidFill>
              </a:rPr>
              <a:t>CRITERI DI INCLUSIONE</a:t>
            </a:r>
            <a:endParaRPr lang="it-IT" sz="3200" dirty="0"/>
          </a:p>
          <a:p>
            <a:r>
              <a:rPr lang="it-IT" sz="2200" dirty="0"/>
              <a:t>Sesso femminile</a:t>
            </a:r>
          </a:p>
          <a:p>
            <a:r>
              <a:rPr lang="it-IT" sz="2200" dirty="0"/>
              <a:t>Età ≥ 18 anni al momento della diagnosi</a:t>
            </a:r>
          </a:p>
          <a:p>
            <a:r>
              <a:rPr lang="it-IT" sz="2200" dirty="0"/>
              <a:t>Donne alla prima diagnosi di tumore della mammella, indipendentemente dallo stato recettoriale, dal profilo molecolare e dall’</a:t>
            </a:r>
            <a:r>
              <a:rPr lang="it-IT" sz="2200" dirty="0" err="1"/>
              <a:t>istotipo</a:t>
            </a:r>
            <a:endParaRPr lang="it-IT" sz="2200" dirty="0"/>
          </a:p>
          <a:p>
            <a:r>
              <a:rPr lang="it-IT" sz="2200" dirty="0"/>
              <a:t>Donne che abbiano fornito il consenso informato scritto al trattamento dei dati personali a scopo di ricerca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217E1E0-20EB-4EB6-A319-DC15364E5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944" y="663678"/>
            <a:ext cx="4639736" cy="5205416"/>
          </a:xfrm>
        </p:spPr>
        <p:txBody>
          <a:bodyPr/>
          <a:lstStyle/>
          <a:p>
            <a:pPr marL="0" indent="0">
              <a:buNone/>
            </a:pPr>
            <a:r>
              <a:rPr lang="it-IT" sz="3200" b="1" dirty="0">
                <a:solidFill>
                  <a:schemeClr val="accent1"/>
                </a:solidFill>
              </a:rPr>
              <a:t>CRITERI DI ESCLUSIONE</a:t>
            </a:r>
            <a:endParaRPr lang="it-IT" sz="3200" dirty="0"/>
          </a:p>
          <a:p>
            <a:r>
              <a:rPr lang="it-IT" sz="2200" dirty="0"/>
              <a:t>Carcinoma metastatico a distanza (M1)</a:t>
            </a:r>
          </a:p>
          <a:p>
            <a:r>
              <a:rPr lang="it-IT" sz="2200" dirty="0"/>
              <a:t>Pazienti che non hanno firmato consenso al trattamento dei dati a scopo scientifico</a:t>
            </a:r>
          </a:p>
          <a:p>
            <a:r>
              <a:rPr lang="it-IT" sz="2200" dirty="0"/>
              <a:t>Dati clinici o antropometrici incompleti o mancanti</a:t>
            </a:r>
          </a:p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A2A5579-E72F-2B63-24F6-E959C3D7BE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44" y="6347838"/>
            <a:ext cx="1578556" cy="65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124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3FD094-D318-433B-AF3A-908FA3F10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200" dirty="0"/>
              <a:t>Analisi comparativa del BMI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597567B-4E5F-4583-AC73-E787BED4895C}"/>
              </a:ext>
            </a:extLst>
          </p:cNvPr>
          <p:cNvSpPr/>
          <p:nvPr/>
        </p:nvSpPr>
        <p:spPr>
          <a:xfrm>
            <a:off x="206477" y="6474542"/>
            <a:ext cx="2566220" cy="2359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7AFB1FDD-662B-6746-BEE4-D143BCB78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460648"/>
              </p:ext>
            </p:extLst>
          </p:nvPr>
        </p:nvGraphicFramePr>
        <p:xfrm>
          <a:off x="8686735" y="811101"/>
          <a:ext cx="2577858" cy="8534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721800">
                  <a:extLst>
                    <a:ext uri="{9D8B030D-6E8A-4147-A177-3AD203B41FA5}">
                      <a16:colId xmlns:a16="http://schemas.microsoft.com/office/drawing/2014/main" val="468750131"/>
                    </a:ext>
                  </a:extLst>
                </a:gridCol>
                <a:gridCol w="969275">
                  <a:extLst>
                    <a:ext uri="{9D8B030D-6E8A-4147-A177-3AD203B41FA5}">
                      <a16:colId xmlns:a16="http://schemas.microsoft.com/office/drawing/2014/main" val="1628914393"/>
                    </a:ext>
                  </a:extLst>
                </a:gridCol>
                <a:gridCol w="886783">
                  <a:extLst>
                    <a:ext uri="{9D8B030D-6E8A-4147-A177-3AD203B41FA5}">
                      <a16:colId xmlns:a16="http://schemas.microsoft.com/office/drawing/2014/main" val="3862072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100" dirty="0"/>
                        <a:t>Variabile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Colombia (N=162)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Italia (N=342)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83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100" dirty="0"/>
                        <a:t>BMI mediana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28,5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24,4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389579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F914BD46-1305-551A-99C0-6683AFA27CF0}"/>
              </a:ext>
            </a:extLst>
          </p:cNvPr>
          <p:cNvSpPr txBox="1"/>
          <p:nvPr/>
        </p:nvSpPr>
        <p:spPr>
          <a:xfrm>
            <a:off x="3048000" y="5768725"/>
            <a:ext cx="6096000" cy="276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197" b="0" i="0" u="none" strike="noStrike" kern="1200" cap="all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it-IT" sz="1197" dirty="0"/>
              <a:t>P</a:t>
            </a:r>
            <a:r>
              <a:rPr lang="it-IT" sz="1197" baseline="0" dirty="0"/>
              <a:t> </a:t>
            </a:r>
            <a:r>
              <a:rPr lang="it-IT" sz="1197" dirty="0"/>
              <a:t>&lt; 0,001</a:t>
            </a:r>
          </a:p>
        </p:txBody>
      </p:sp>
      <p:graphicFrame>
        <p:nvGraphicFramePr>
          <p:cNvPr id="11" name="Segnaposto contenuto 10">
            <a:extLst>
              <a:ext uri="{FF2B5EF4-FFF2-40B4-BE49-F238E27FC236}">
                <a16:creationId xmlns:a16="http://schemas.microsoft.com/office/drawing/2014/main" id="{BC9E89D4-360E-0F5E-46FC-9F8D407E59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7945250"/>
              </p:ext>
            </p:extLst>
          </p:nvPr>
        </p:nvGraphicFramePr>
        <p:xfrm>
          <a:off x="1206193" y="1883477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Immagine 8">
            <a:extLst>
              <a:ext uri="{FF2B5EF4-FFF2-40B4-BE49-F238E27FC236}">
                <a16:creationId xmlns:a16="http://schemas.microsoft.com/office/drawing/2014/main" id="{0FBF31D5-0B7D-24F7-3786-A46EDD6C66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87954" y="2270596"/>
            <a:ext cx="239092" cy="23597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A11245DC-8D78-C046-28C3-22AFB55BAA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46" y="3263900"/>
            <a:ext cx="234231" cy="24130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D968315C-60D0-7ED3-F23B-D58C78563F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44" y="6347838"/>
            <a:ext cx="1578556" cy="65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296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F448DA-9D35-4393-9833-F36D3686D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200" dirty="0"/>
              <a:t>Analisi comparativa dello STADIO </a:t>
            </a:r>
            <a:r>
              <a:rPr lang="it-IT" sz="4200" dirty="0" err="1"/>
              <a:t>pT</a:t>
            </a:r>
            <a:endParaRPr lang="it-IT" sz="4200" dirty="0"/>
          </a:p>
        </p:txBody>
      </p:sp>
      <p:graphicFrame>
        <p:nvGraphicFramePr>
          <p:cNvPr id="10" name="Segnaposto contenuto 9">
            <a:extLst>
              <a:ext uri="{FF2B5EF4-FFF2-40B4-BE49-F238E27FC236}">
                <a16:creationId xmlns:a16="http://schemas.microsoft.com/office/drawing/2014/main" id="{AC9D7D39-3A2E-40E0-8386-4B25F2E1B3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738447"/>
              </p:ext>
            </p:extLst>
          </p:nvPr>
        </p:nvGraphicFramePr>
        <p:xfrm>
          <a:off x="1216025" y="1805454"/>
          <a:ext cx="10058400" cy="4834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3" name="Gruppo 12">
            <a:extLst>
              <a:ext uri="{FF2B5EF4-FFF2-40B4-BE49-F238E27FC236}">
                <a16:creationId xmlns:a16="http://schemas.microsoft.com/office/drawing/2014/main" id="{71786354-DFC2-6E60-1379-580A06DFA659}"/>
              </a:ext>
            </a:extLst>
          </p:cNvPr>
          <p:cNvGrpSpPr/>
          <p:nvPr/>
        </p:nvGrpSpPr>
        <p:grpSpPr>
          <a:xfrm>
            <a:off x="1595335" y="6347839"/>
            <a:ext cx="4416359" cy="179413"/>
            <a:chOff x="1313234" y="6299200"/>
            <a:chExt cx="4931991" cy="0"/>
          </a:xfrm>
        </p:grpSpPr>
        <p:cxnSp>
          <p:nvCxnSpPr>
            <p:cNvPr id="4" name="Connettore diritto 3">
              <a:extLst>
                <a:ext uri="{FF2B5EF4-FFF2-40B4-BE49-F238E27FC236}">
                  <a16:creationId xmlns:a16="http://schemas.microsoft.com/office/drawing/2014/main" id="{089291FE-670D-30E9-711E-C36C7AA3BE93}"/>
                </a:ext>
              </a:extLst>
            </p:cNvPr>
            <p:cNvCxnSpPr>
              <a:cxnSpLocks/>
            </p:cNvCxnSpPr>
            <p:nvPr/>
          </p:nvCxnSpPr>
          <p:spPr>
            <a:xfrm>
              <a:off x="1313234" y="6299200"/>
              <a:ext cx="1682885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ttore diritto 5">
              <a:extLst>
                <a:ext uri="{FF2B5EF4-FFF2-40B4-BE49-F238E27FC236}">
                  <a16:creationId xmlns:a16="http://schemas.microsoft.com/office/drawing/2014/main" id="{ADA4EC11-3C71-471F-A031-B9FDEA076210}"/>
                </a:ext>
              </a:extLst>
            </p:cNvPr>
            <p:cNvCxnSpPr>
              <a:cxnSpLocks/>
            </p:cNvCxnSpPr>
            <p:nvPr/>
          </p:nvCxnSpPr>
          <p:spPr>
            <a:xfrm>
              <a:off x="2996119" y="6299200"/>
              <a:ext cx="1664781" cy="0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ttore diritto 6">
              <a:extLst>
                <a:ext uri="{FF2B5EF4-FFF2-40B4-BE49-F238E27FC236}">
                  <a16:creationId xmlns:a16="http://schemas.microsoft.com/office/drawing/2014/main" id="{1EF1D90F-210A-A59B-9B6D-7191F73A91EF}"/>
                </a:ext>
              </a:extLst>
            </p:cNvPr>
            <p:cNvCxnSpPr>
              <a:cxnSpLocks/>
            </p:cNvCxnSpPr>
            <p:nvPr/>
          </p:nvCxnSpPr>
          <p:spPr>
            <a:xfrm>
              <a:off x="4660900" y="6299200"/>
              <a:ext cx="1584325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EC05A99F-7E38-4487-34FE-BEF200E1F537}"/>
              </a:ext>
            </a:extLst>
          </p:cNvPr>
          <p:cNvGrpSpPr/>
          <p:nvPr/>
        </p:nvGrpSpPr>
        <p:grpSpPr>
          <a:xfrm>
            <a:off x="6478620" y="6347839"/>
            <a:ext cx="4396903" cy="150227"/>
            <a:chOff x="6352162" y="6299200"/>
            <a:chExt cx="4803518" cy="0"/>
          </a:xfrm>
        </p:grpSpPr>
        <p:cxnSp>
          <p:nvCxnSpPr>
            <p:cNvPr id="15" name="Connettore diritto 14">
              <a:extLst>
                <a:ext uri="{FF2B5EF4-FFF2-40B4-BE49-F238E27FC236}">
                  <a16:creationId xmlns:a16="http://schemas.microsoft.com/office/drawing/2014/main" id="{6292B77C-8F87-C953-3ED6-113421C89709}"/>
                </a:ext>
              </a:extLst>
            </p:cNvPr>
            <p:cNvCxnSpPr>
              <a:cxnSpLocks/>
            </p:cNvCxnSpPr>
            <p:nvPr/>
          </p:nvCxnSpPr>
          <p:spPr>
            <a:xfrm>
              <a:off x="6352162" y="6299200"/>
              <a:ext cx="1517515" cy="0"/>
            </a:xfrm>
            <a:prstGeom prst="line">
              <a:avLst/>
            </a:prstGeom>
            <a:ln w="38100">
              <a:solidFill>
                <a:srgbClr val="00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6F3C059F-1E80-7F2C-8024-08A04F5102DB}"/>
                </a:ext>
              </a:extLst>
            </p:cNvPr>
            <p:cNvGrpSpPr/>
            <p:nvPr/>
          </p:nvGrpSpPr>
          <p:grpSpPr>
            <a:xfrm>
              <a:off x="7869677" y="6299200"/>
              <a:ext cx="3286003" cy="0"/>
              <a:chOff x="7869677" y="6299200"/>
              <a:chExt cx="3286003" cy="0"/>
            </a:xfrm>
          </p:grpSpPr>
          <p:cxnSp>
            <p:nvCxnSpPr>
              <p:cNvPr id="17" name="Connettore diritto 16">
                <a:extLst>
                  <a:ext uri="{FF2B5EF4-FFF2-40B4-BE49-F238E27FC236}">
                    <a16:creationId xmlns:a16="http://schemas.microsoft.com/office/drawing/2014/main" id="{60DC0087-E544-99E0-5BF3-FA71DD03C6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9677" y="6299200"/>
                <a:ext cx="1712068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ttore diritto 17">
                <a:extLst>
                  <a:ext uri="{FF2B5EF4-FFF2-40B4-BE49-F238E27FC236}">
                    <a16:creationId xmlns:a16="http://schemas.microsoft.com/office/drawing/2014/main" id="{90CD6C22-C3C3-6646-98FC-79881E17BA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81745" y="6299200"/>
                <a:ext cx="157393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5" name="Immagine 24">
            <a:extLst>
              <a:ext uri="{FF2B5EF4-FFF2-40B4-BE49-F238E27FC236}">
                <a16:creationId xmlns:a16="http://schemas.microsoft.com/office/drawing/2014/main" id="{11AFF1CF-B05C-6C1C-6CC4-D3EEA7C9F2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44" y="6347838"/>
            <a:ext cx="1578556" cy="65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08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F15328-2F8F-4635-A10D-032197F52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38533"/>
            <a:ext cx="10687665" cy="1450757"/>
          </a:xfrm>
        </p:spPr>
        <p:txBody>
          <a:bodyPr>
            <a:normAutofit/>
          </a:bodyPr>
          <a:lstStyle/>
          <a:p>
            <a:r>
              <a:rPr lang="it-IT" sz="4200" dirty="0"/>
              <a:t>Analisi comparativa dell’IMMUNOISTOCHIMICA e dei SOTTOTIPI MOLECOLARI</a:t>
            </a:r>
          </a:p>
        </p:txBody>
      </p:sp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3E598D27-1595-4DBE-9010-0086948C92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8046240"/>
              </p:ext>
            </p:extLst>
          </p:nvPr>
        </p:nvGraphicFramePr>
        <p:xfrm>
          <a:off x="557980" y="1989290"/>
          <a:ext cx="11076039" cy="4834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uppo 2">
            <a:extLst>
              <a:ext uri="{FF2B5EF4-FFF2-40B4-BE49-F238E27FC236}">
                <a16:creationId xmlns:a16="http://schemas.microsoft.com/office/drawing/2014/main" id="{14B3341E-3A14-ED31-FDDC-BBB7A8A0A13C}"/>
              </a:ext>
            </a:extLst>
          </p:cNvPr>
          <p:cNvGrpSpPr/>
          <p:nvPr/>
        </p:nvGrpSpPr>
        <p:grpSpPr>
          <a:xfrm>
            <a:off x="1196501" y="6552120"/>
            <a:ext cx="4688733" cy="271206"/>
            <a:chOff x="1313234" y="6299200"/>
            <a:chExt cx="4931991" cy="0"/>
          </a:xfrm>
        </p:grpSpPr>
        <p:cxnSp>
          <p:nvCxnSpPr>
            <p:cNvPr id="4" name="Connettore diritto 3">
              <a:extLst>
                <a:ext uri="{FF2B5EF4-FFF2-40B4-BE49-F238E27FC236}">
                  <a16:creationId xmlns:a16="http://schemas.microsoft.com/office/drawing/2014/main" id="{D8DC8075-0DCA-160A-A56F-BF475C3CA131}"/>
                </a:ext>
              </a:extLst>
            </p:cNvPr>
            <p:cNvCxnSpPr>
              <a:cxnSpLocks/>
            </p:cNvCxnSpPr>
            <p:nvPr/>
          </p:nvCxnSpPr>
          <p:spPr>
            <a:xfrm>
              <a:off x="1313234" y="6299200"/>
              <a:ext cx="1682885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ttore diritto 4">
              <a:extLst>
                <a:ext uri="{FF2B5EF4-FFF2-40B4-BE49-F238E27FC236}">
                  <a16:creationId xmlns:a16="http://schemas.microsoft.com/office/drawing/2014/main" id="{BE8E8EE0-B92E-C005-28FE-6E7FA682EAA1}"/>
                </a:ext>
              </a:extLst>
            </p:cNvPr>
            <p:cNvCxnSpPr>
              <a:cxnSpLocks/>
            </p:cNvCxnSpPr>
            <p:nvPr/>
          </p:nvCxnSpPr>
          <p:spPr>
            <a:xfrm>
              <a:off x="2996119" y="6299200"/>
              <a:ext cx="1664781" cy="0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ttore diritto 6">
              <a:extLst>
                <a:ext uri="{FF2B5EF4-FFF2-40B4-BE49-F238E27FC236}">
                  <a16:creationId xmlns:a16="http://schemas.microsoft.com/office/drawing/2014/main" id="{240F06F7-9347-31B3-57A1-AF3E6454EB9B}"/>
                </a:ext>
              </a:extLst>
            </p:cNvPr>
            <p:cNvCxnSpPr>
              <a:cxnSpLocks/>
            </p:cNvCxnSpPr>
            <p:nvPr/>
          </p:nvCxnSpPr>
          <p:spPr>
            <a:xfrm>
              <a:off x="4660900" y="6299200"/>
              <a:ext cx="1584325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41507775-8865-7EA2-7A91-61D9028839B8}"/>
              </a:ext>
            </a:extLst>
          </p:cNvPr>
          <p:cNvGrpSpPr/>
          <p:nvPr/>
        </p:nvGrpSpPr>
        <p:grpSpPr>
          <a:xfrm>
            <a:off x="6760722" y="6552120"/>
            <a:ext cx="4396903" cy="150227"/>
            <a:chOff x="6352162" y="6299200"/>
            <a:chExt cx="4803518" cy="0"/>
          </a:xfrm>
        </p:grpSpPr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9F3CA1FC-0119-ACF0-4E02-FC475A710FD5}"/>
                </a:ext>
              </a:extLst>
            </p:cNvPr>
            <p:cNvCxnSpPr>
              <a:cxnSpLocks/>
            </p:cNvCxnSpPr>
            <p:nvPr/>
          </p:nvCxnSpPr>
          <p:spPr>
            <a:xfrm>
              <a:off x="6352162" y="6299200"/>
              <a:ext cx="1517515" cy="0"/>
            </a:xfrm>
            <a:prstGeom prst="line">
              <a:avLst/>
            </a:prstGeom>
            <a:ln w="38100">
              <a:solidFill>
                <a:srgbClr val="00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9AD7E999-71A8-8EC1-0F57-9E7193CC8FD0}"/>
                </a:ext>
              </a:extLst>
            </p:cNvPr>
            <p:cNvGrpSpPr/>
            <p:nvPr/>
          </p:nvGrpSpPr>
          <p:grpSpPr>
            <a:xfrm>
              <a:off x="7869677" y="6299200"/>
              <a:ext cx="3286003" cy="0"/>
              <a:chOff x="7869677" y="6299200"/>
              <a:chExt cx="3286003" cy="0"/>
            </a:xfrm>
          </p:grpSpPr>
          <p:cxnSp>
            <p:nvCxnSpPr>
              <p:cNvPr id="11" name="Connettore diritto 10">
                <a:extLst>
                  <a:ext uri="{FF2B5EF4-FFF2-40B4-BE49-F238E27FC236}">
                    <a16:creationId xmlns:a16="http://schemas.microsoft.com/office/drawing/2014/main" id="{A0AA5A1B-80D9-2372-22E1-FB54430556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9677" y="6299200"/>
                <a:ext cx="1712068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ttore diritto 11">
                <a:extLst>
                  <a:ext uri="{FF2B5EF4-FFF2-40B4-BE49-F238E27FC236}">
                    <a16:creationId xmlns:a16="http://schemas.microsoft.com/office/drawing/2014/main" id="{742E091A-2218-7FCC-4501-0C6948900B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81745" y="6299200"/>
                <a:ext cx="157393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6" name="Immagine 15">
            <a:extLst>
              <a:ext uri="{FF2B5EF4-FFF2-40B4-BE49-F238E27FC236}">
                <a16:creationId xmlns:a16="http://schemas.microsoft.com/office/drawing/2014/main" id="{BEF8F48F-05B3-E3C4-3CDF-60675373D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44" y="6347838"/>
            <a:ext cx="1578556" cy="65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3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821641-0E18-730E-043A-4A807000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200" dirty="0"/>
              <a:t>Analisi comparativa dei falsi negativi all’ecografia ascellare</a:t>
            </a:r>
          </a:p>
        </p:txBody>
      </p:sp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3FC9FB9B-CBA8-5D43-F016-006E7CEE9E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566995"/>
              </p:ext>
            </p:extLst>
          </p:nvPr>
        </p:nvGraphicFramePr>
        <p:xfrm>
          <a:off x="936625" y="2107480"/>
          <a:ext cx="10058400" cy="466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35A54386-7B24-251E-8A62-59A0A8E6A603}"/>
                  </a:ext>
                </a:extLst>
              </p14:cNvPr>
              <p14:cNvContentPartPr/>
              <p14:nvPr/>
            </p14:nvContentPartPr>
            <p14:xfrm>
              <a:off x="342463" y="6612686"/>
              <a:ext cx="2384640" cy="72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35A54386-7B24-251E-8A62-59A0A8E6A60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9823" y="6486686"/>
                <a:ext cx="2510280" cy="25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uppo 2">
            <a:extLst>
              <a:ext uri="{FF2B5EF4-FFF2-40B4-BE49-F238E27FC236}">
                <a16:creationId xmlns:a16="http://schemas.microsoft.com/office/drawing/2014/main" id="{6A2D1BAD-E280-49DE-51DA-CB448146004F}"/>
              </a:ext>
            </a:extLst>
          </p:cNvPr>
          <p:cNvGrpSpPr/>
          <p:nvPr/>
        </p:nvGrpSpPr>
        <p:grpSpPr>
          <a:xfrm>
            <a:off x="2130357" y="6396112"/>
            <a:ext cx="3965643" cy="211534"/>
            <a:chOff x="1313234" y="6299200"/>
            <a:chExt cx="4931991" cy="0"/>
          </a:xfrm>
        </p:grpSpPr>
        <p:cxnSp>
          <p:nvCxnSpPr>
            <p:cNvPr id="4" name="Connettore diritto 3">
              <a:extLst>
                <a:ext uri="{FF2B5EF4-FFF2-40B4-BE49-F238E27FC236}">
                  <a16:creationId xmlns:a16="http://schemas.microsoft.com/office/drawing/2014/main" id="{9E3289CC-EAE5-8EBF-A43C-14701E124F75}"/>
                </a:ext>
              </a:extLst>
            </p:cNvPr>
            <p:cNvCxnSpPr>
              <a:cxnSpLocks/>
            </p:cNvCxnSpPr>
            <p:nvPr/>
          </p:nvCxnSpPr>
          <p:spPr>
            <a:xfrm>
              <a:off x="1313234" y="6299200"/>
              <a:ext cx="1682885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ttore diritto 4">
              <a:extLst>
                <a:ext uri="{FF2B5EF4-FFF2-40B4-BE49-F238E27FC236}">
                  <a16:creationId xmlns:a16="http://schemas.microsoft.com/office/drawing/2014/main" id="{252D537D-9C2F-516F-8B54-6E688FB04287}"/>
                </a:ext>
              </a:extLst>
            </p:cNvPr>
            <p:cNvCxnSpPr>
              <a:cxnSpLocks/>
            </p:cNvCxnSpPr>
            <p:nvPr/>
          </p:nvCxnSpPr>
          <p:spPr>
            <a:xfrm>
              <a:off x="2996119" y="6299200"/>
              <a:ext cx="1664781" cy="0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ttore diritto 6">
              <a:extLst>
                <a:ext uri="{FF2B5EF4-FFF2-40B4-BE49-F238E27FC236}">
                  <a16:creationId xmlns:a16="http://schemas.microsoft.com/office/drawing/2014/main" id="{83C6BE23-7963-5522-73F1-C7A9F931A63E}"/>
                </a:ext>
              </a:extLst>
            </p:cNvPr>
            <p:cNvCxnSpPr>
              <a:cxnSpLocks/>
            </p:cNvCxnSpPr>
            <p:nvPr/>
          </p:nvCxnSpPr>
          <p:spPr>
            <a:xfrm>
              <a:off x="4660900" y="6299200"/>
              <a:ext cx="1584325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2F11DBD6-EFF2-9C92-6DFD-AF44582C5C8D}"/>
              </a:ext>
            </a:extLst>
          </p:cNvPr>
          <p:cNvGrpSpPr/>
          <p:nvPr/>
        </p:nvGrpSpPr>
        <p:grpSpPr>
          <a:xfrm>
            <a:off x="6598122" y="6396112"/>
            <a:ext cx="4005027" cy="210087"/>
            <a:chOff x="6352162" y="6299200"/>
            <a:chExt cx="4803518" cy="0"/>
          </a:xfrm>
        </p:grpSpPr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66D5478B-3DD5-CBAF-A3E4-424268776F7F}"/>
                </a:ext>
              </a:extLst>
            </p:cNvPr>
            <p:cNvCxnSpPr>
              <a:cxnSpLocks/>
            </p:cNvCxnSpPr>
            <p:nvPr/>
          </p:nvCxnSpPr>
          <p:spPr>
            <a:xfrm>
              <a:off x="6352162" y="6299200"/>
              <a:ext cx="1517515" cy="0"/>
            </a:xfrm>
            <a:prstGeom prst="line">
              <a:avLst/>
            </a:prstGeom>
            <a:ln w="38100">
              <a:solidFill>
                <a:srgbClr val="00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3FEFE63D-291F-5326-6320-66767C1FEBD1}"/>
                </a:ext>
              </a:extLst>
            </p:cNvPr>
            <p:cNvGrpSpPr/>
            <p:nvPr/>
          </p:nvGrpSpPr>
          <p:grpSpPr>
            <a:xfrm>
              <a:off x="7869677" y="6299200"/>
              <a:ext cx="3286003" cy="0"/>
              <a:chOff x="7869677" y="6299200"/>
              <a:chExt cx="3286003" cy="0"/>
            </a:xfrm>
          </p:grpSpPr>
          <p:cxnSp>
            <p:nvCxnSpPr>
              <p:cNvPr id="12" name="Connettore diritto 11">
                <a:extLst>
                  <a:ext uri="{FF2B5EF4-FFF2-40B4-BE49-F238E27FC236}">
                    <a16:creationId xmlns:a16="http://schemas.microsoft.com/office/drawing/2014/main" id="{1A25A347-08D7-D328-2784-F6A51E80D6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9677" y="6299200"/>
                <a:ext cx="1712068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ttore diritto 12">
                <a:extLst>
                  <a:ext uri="{FF2B5EF4-FFF2-40B4-BE49-F238E27FC236}">
                    <a16:creationId xmlns:a16="http://schemas.microsoft.com/office/drawing/2014/main" id="{A46F0B5B-5858-F450-DD5E-647E588DA6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81745" y="6299200"/>
                <a:ext cx="157393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E1E16F1E-3152-EC19-C360-65A00F3E3E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44" y="6347838"/>
            <a:ext cx="1578556" cy="65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226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BFBFDD-6782-2953-D715-14AEAFB7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200" dirty="0"/>
              <a:t>Conclusioni</a:t>
            </a: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95F9300A-95C6-E36C-CBFE-08563C70D5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4545082"/>
              </p:ext>
            </p:extLst>
          </p:nvPr>
        </p:nvGraphicFramePr>
        <p:xfrm>
          <a:off x="271292" y="1863820"/>
          <a:ext cx="11265711" cy="4400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242283F5-446F-A04E-25F3-5AF6AEEB757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44" y="6347838"/>
            <a:ext cx="1578556" cy="65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96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A6B07DD-EE8E-51C3-EA19-0B9339E95D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44" y="6347838"/>
            <a:ext cx="1578556" cy="65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520</TotalTime>
  <Words>733</Words>
  <Application>Microsoft Office PowerPoint</Application>
  <PresentationFormat>Widescreen</PresentationFormat>
  <Paragraphs>122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Aptos</vt:lpstr>
      <vt:lpstr>Calibri</vt:lpstr>
      <vt:lpstr>Palatino Linotype</vt:lpstr>
      <vt:lpstr>Times New Roman</vt:lpstr>
      <vt:lpstr>Wingdings</vt:lpstr>
      <vt:lpstr>RetrospectVTI</vt:lpstr>
      <vt:lpstr>CORRELAZIONE TRA INDICE DI MASSA CORPOREA, ASSETTO MOLECOLARE E STADIAZIONE LINFONODALE NELL’EARLY BREAST CANCER: CONFRONTO TRA UNA COORTE EUROPEA E UNA LATINOAMERICANA</vt:lpstr>
      <vt:lpstr>CARCINOMA MAMMARIO: </vt:lpstr>
      <vt:lpstr>OBESITÀ: una malattia cronica in crescita</vt:lpstr>
      <vt:lpstr>CARCINOMA MAMMARIO e OBESITÀ</vt:lpstr>
      <vt:lpstr>MATERIALI E METODI: Obiettivi e disegno dello studio</vt:lpstr>
      <vt:lpstr>Presentazione standard di PowerPoint</vt:lpstr>
      <vt:lpstr>Analisi comparativa del BMI</vt:lpstr>
      <vt:lpstr>Analisi comparativa dello STADIO pT</vt:lpstr>
      <vt:lpstr>Analisi comparativa dell’IMMUNOISTOCHIMICA e dei SOTTOTIPI MOLECOLARI</vt:lpstr>
      <vt:lpstr>Analisi comparativa dei falsi negativi all’ecografia ascellare</vt:lpstr>
      <vt:lpstr>Conclusioni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Elena Marcelli</cp:lastModifiedBy>
  <cp:revision>37</cp:revision>
  <dcterms:created xsi:type="dcterms:W3CDTF">2022-02-27T17:36:31Z</dcterms:created>
  <dcterms:modified xsi:type="dcterms:W3CDTF">2026-09-17T22:42:42Z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